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_rels/presentation.xml.rels" ContentType="application/vnd.openxmlformats-package.relationships+xml"/>
  <Override PartName="/ppt/media/image9.png" ContentType="image/png"/>
  <Override PartName="/ppt/media/image10.png" ContentType="image/png"/>
  <Override PartName="/ppt/media/image8.png" ContentType="image/png"/>
  <Override PartName="/ppt/media/image7.png" ContentType="image/png"/>
  <Override PartName="/ppt/media/image2.png" ContentType="image/png"/>
  <Override PartName="/ppt/media/image22.png" ContentType="image/png"/>
  <Override PartName="/ppt/media/image11.png" ContentType="image/png"/>
  <Override PartName="/ppt/media/image1.jpeg" ContentType="image/jpeg"/>
  <Override PartName="/ppt/media/image6.png" ContentType="image/png"/>
  <Override PartName="/ppt/media/image3.png" ContentType="image/png"/>
  <Override PartName="/ppt/media/image23.png" ContentType="image/png"/>
  <Override PartName="/ppt/media/image4.png" ContentType="image/png"/>
  <Override PartName="/ppt/media/image19.png" ContentType="image/png"/>
  <Override PartName="/ppt/media/image18.png" ContentType="image/png"/>
  <Override PartName="/ppt/media/image21.png" ContentType="image/png"/>
  <Override PartName="/ppt/media/image15.png" ContentType="image/png"/>
  <Override PartName="/ppt/media/image17.png" ContentType="image/png"/>
  <Override PartName="/ppt/media/image20.png" ContentType="image/png"/>
  <Override PartName="/ppt/media/image14.png" ContentType="image/png"/>
  <Override PartName="/ppt/media/image16.png" ContentType="image/png"/>
  <Override PartName="/ppt/media/image13.png" ContentType="image/png"/>
  <Override PartName="/ppt/media/image12.png" ContentType="image/png"/>
  <Override PartName="/ppt/media/image5.png" ContentType="image/png"/>
  <Override PartName="/ppt/presentation.xml" ContentType="application/vnd.openxmlformats-officedocument.presentationml.presentation.main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6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1663362" cy="8243887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724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510" spc="-1" strike="noStrike">
              <a:solidFill>
                <a:srgbClr val="ffffff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83200" y="1928880"/>
            <a:ext cx="104972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83200" y="4426200"/>
            <a:ext cx="104972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724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510" spc="-1" strike="noStrike">
              <a:solidFill>
                <a:srgbClr val="ffffff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83200" y="192888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962320" y="192888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83200" y="442620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962320" y="442620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724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510" spc="-1" strike="noStrike">
              <a:solidFill>
                <a:srgbClr val="ffffff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83200" y="1928880"/>
            <a:ext cx="33800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132800" y="1928880"/>
            <a:ext cx="33800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682040" y="1928880"/>
            <a:ext cx="33800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83200" y="4426200"/>
            <a:ext cx="33800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132800" y="4426200"/>
            <a:ext cx="33800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682040" y="4426200"/>
            <a:ext cx="33800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724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510" spc="-1" strike="noStrike">
              <a:solidFill>
                <a:srgbClr val="ffffff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583200" y="1928880"/>
            <a:ext cx="10497240" cy="4780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320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724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510" spc="-1" strike="noStrike">
              <a:solidFill>
                <a:srgbClr val="ffffff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83200" y="1928880"/>
            <a:ext cx="1049724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724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510" spc="-1" strike="noStrike">
              <a:solidFill>
                <a:srgbClr val="ffffff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83200" y="1928880"/>
            <a:ext cx="512244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962320" y="1928880"/>
            <a:ext cx="512244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724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510" spc="-1" strike="noStrike">
              <a:solidFill>
                <a:srgbClr val="ffffff"/>
              </a:solidFill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719640" y="6867000"/>
            <a:ext cx="10497240" cy="6379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320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724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510" spc="-1" strike="noStrike">
              <a:solidFill>
                <a:srgbClr val="ffffff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83200" y="192888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962320" y="1928880"/>
            <a:ext cx="512244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83200" y="442620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724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510" spc="-1" strike="noStrike">
              <a:solidFill>
                <a:srgbClr val="ffffff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83200" y="1928880"/>
            <a:ext cx="10497240" cy="4780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320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724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510" spc="-1" strike="noStrike">
              <a:solidFill>
                <a:srgbClr val="ffffff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83200" y="1928880"/>
            <a:ext cx="512244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962320" y="192888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962320" y="442620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724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510" spc="-1" strike="noStrike">
              <a:solidFill>
                <a:srgbClr val="ffffff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83200" y="192888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962320" y="192888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83200" y="4426200"/>
            <a:ext cx="104972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724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510" spc="-1" strike="noStrike">
              <a:solidFill>
                <a:srgbClr val="ffffff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83200" y="1928880"/>
            <a:ext cx="104972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83200" y="4426200"/>
            <a:ext cx="104972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724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510" spc="-1" strike="noStrike">
              <a:solidFill>
                <a:srgbClr val="ffffff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83200" y="192888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962320" y="192888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583200" y="442620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5962320" y="442620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724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510" spc="-1" strike="noStrike">
              <a:solidFill>
                <a:srgbClr val="ffffff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83200" y="1928880"/>
            <a:ext cx="33800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132800" y="1928880"/>
            <a:ext cx="33800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7682040" y="1928880"/>
            <a:ext cx="33800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583200" y="4426200"/>
            <a:ext cx="33800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132800" y="4426200"/>
            <a:ext cx="33800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7682040" y="4426200"/>
            <a:ext cx="33800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724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510" spc="-1" strike="noStrike">
              <a:solidFill>
                <a:srgbClr val="ffffff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83200" y="1928880"/>
            <a:ext cx="1049724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724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510" spc="-1" strike="noStrike">
              <a:solidFill>
                <a:srgbClr val="ffffff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83200" y="1928880"/>
            <a:ext cx="512244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962320" y="1928880"/>
            <a:ext cx="512244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724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510" spc="-1" strike="noStrike">
              <a:solidFill>
                <a:srgbClr val="ffffff"/>
              </a:solidFill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19640" y="6867000"/>
            <a:ext cx="10497240" cy="63792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320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724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510" spc="-1" strike="noStrike">
              <a:solidFill>
                <a:srgbClr val="ffffff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83200" y="192888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962320" y="1928880"/>
            <a:ext cx="512244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83200" y="442620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724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510" spc="-1" strike="noStrike">
              <a:solidFill>
                <a:srgbClr val="ffffff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83200" y="1928880"/>
            <a:ext cx="512244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962320" y="192888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962320" y="442620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724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CL" sz="4510" spc="-1" strike="noStrike">
              <a:solidFill>
                <a:srgbClr val="ffffff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83200" y="192888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962320" y="1928880"/>
            <a:ext cx="51224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83200" y="4426200"/>
            <a:ext cx="10497240" cy="2280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83200" y="328680"/>
            <a:ext cx="10497240" cy="1376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CL" sz="6390" spc="-1" strike="noStrike">
                <a:latin typeface="Arial"/>
              </a:rPr>
              <a:t>Pulse para editar el formato del texto de título</a:t>
            </a:r>
            <a:endParaRPr b="0" lang="es-CL" sz="639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83200" y="1928520"/>
            <a:ext cx="10497240" cy="4781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20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4650" spc="-1" strike="noStrike">
                <a:latin typeface="Arial"/>
              </a:rPr>
              <a:t>Pulse para editar el formato de esquema del texto</a:t>
            </a:r>
            <a:endParaRPr b="0" lang="es-CL" sz="4650" spc="-1" strike="noStrike">
              <a:latin typeface="Arial"/>
            </a:endParaRPr>
          </a:p>
          <a:p>
            <a:pPr lvl="1" marL="864000" indent="-324000">
              <a:spcBef>
                <a:spcPts val="164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4070" spc="-1" strike="noStrike">
                <a:latin typeface="Arial"/>
              </a:rPr>
              <a:t>Segundo nivel del esquema</a:t>
            </a:r>
            <a:endParaRPr b="0" lang="es-CL" sz="4070" spc="-1" strike="noStrike">
              <a:latin typeface="Arial"/>
            </a:endParaRPr>
          </a:p>
          <a:p>
            <a:pPr lvl="2" marL="1296000" indent="-288000">
              <a:spcBef>
                <a:spcPts val="123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latin typeface="Arial"/>
              </a:rPr>
              <a:t>Tercer nivel del esquema</a:t>
            </a:r>
            <a:endParaRPr b="0" lang="es-CL" sz="3490" spc="-1" strike="noStrike">
              <a:latin typeface="Arial"/>
            </a:endParaRPr>
          </a:p>
          <a:p>
            <a:pPr lvl="3" marL="1728000" indent="-216000">
              <a:spcBef>
                <a:spcPts val="8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2910" spc="-1" strike="noStrike">
                <a:latin typeface="Arial"/>
              </a:rPr>
              <a:t>Cuarto nivel del esquema</a:t>
            </a:r>
            <a:endParaRPr b="0" lang="es-CL" sz="2910" spc="-1" strike="noStrike">
              <a:latin typeface="Arial"/>
            </a:endParaRPr>
          </a:p>
          <a:p>
            <a:pPr lvl="4" marL="2160000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910" spc="-1" strike="noStrike">
                <a:latin typeface="Arial"/>
              </a:rPr>
              <a:t>Quinto nivel del esquema</a:t>
            </a:r>
            <a:endParaRPr b="0" lang="es-CL" sz="2910" spc="-1" strike="noStrike">
              <a:latin typeface="Arial"/>
            </a:endParaRPr>
          </a:p>
          <a:p>
            <a:pPr lvl="5" marL="2592000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910" spc="-1" strike="noStrike">
                <a:latin typeface="Arial"/>
              </a:rPr>
              <a:t>Sexto nivel del esquema</a:t>
            </a:r>
            <a:endParaRPr b="0" lang="es-CL" sz="2910" spc="-1" strike="noStrike">
              <a:latin typeface="Arial"/>
            </a:endParaRPr>
          </a:p>
          <a:p>
            <a:pPr lvl="6" marL="3024000" indent="-216000">
              <a:spcBef>
                <a:spcPts val="41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910" spc="-1" strike="noStrike">
                <a:latin typeface="Arial"/>
              </a:rPr>
              <a:t>Séptimo nivel del esquema</a:t>
            </a:r>
            <a:endParaRPr b="0" lang="es-CL" sz="291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83200" y="7509960"/>
            <a:ext cx="2717280" cy="568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s-CL" sz="1400" spc="-1" strike="noStrike">
                <a:latin typeface="Times New Roman"/>
              </a:rPr>
              <a:t>&lt;fecha/hora&gt;</a:t>
            </a:r>
            <a:endParaRPr b="0" lang="es-CL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988800" y="7509960"/>
            <a:ext cx="3697200" cy="568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s-CL" sz="1400" spc="-1" strike="noStrike">
                <a:latin typeface="Times New Roman"/>
              </a:rPr>
              <a:t>&lt;pie de página&gt;</a:t>
            </a:r>
            <a:endParaRPr b="0" lang="es-CL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362800" y="7509960"/>
            <a:ext cx="2717280" cy="568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A11F2B19-AAF8-4531-A818-8CBC4BE61931}" type="slidenum">
              <a:rPr b="0" lang="es-CL" sz="1400" spc="-1" strike="noStrike">
                <a:latin typeface="Times New Roman"/>
              </a:rPr>
              <a:t>&lt;número&gt;</a:t>
            </a:fld>
            <a:endParaRPr b="0" lang="es-CL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2">
            <a:alphaModFix amt="40000"/>
          </a:blip>
          <a:srcRect l="0" t="6734" r="0" b="0"/>
          <a:stretch/>
        </p:blipFill>
        <p:spPr>
          <a:xfrm>
            <a:off x="0" y="0"/>
            <a:ext cx="11663640" cy="6710040"/>
          </a:xfrm>
          <a:prstGeom prst="rect">
            <a:avLst/>
          </a:prstGeom>
          <a:ln>
            <a:noFill/>
          </a:ln>
        </p:spPr>
      </p:pic>
      <p:sp>
        <p:nvSpPr>
          <p:cNvPr id="42" name="TextShape 1"/>
          <p:cNvSpPr txBox="1"/>
          <p:nvPr/>
        </p:nvSpPr>
        <p:spPr>
          <a:xfrm>
            <a:off x="582840" y="1928160"/>
            <a:ext cx="10497240" cy="478116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583200" y="7509960"/>
            <a:ext cx="2717280" cy="568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s-CL" sz="1400" spc="-1" strike="noStrike">
                <a:latin typeface="Times New Roman"/>
              </a:rPr>
              <a:t>&lt;fecha/hora&gt;</a:t>
            </a:r>
            <a:endParaRPr b="0" lang="es-CL" sz="1400" spc="-1" strike="noStrike"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ftr"/>
          </p:nvPr>
        </p:nvSpPr>
        <p:spPr>
          <a:xfrm>
            <a:off x="3988800" y="7509960"/>
            <a:ext cx="3697200" cy="568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s-CL" sz="1400" spc="-1" strike="noStrike">
                <a:latin typeface="Times New Roman"/>
              </a:rPr>
              <a:t>&lt;pie de página&gt;</a:t>
            </a:r>
            <a:endParaRPr b="0" lang="es-CL" sz="1400" spc="-1" strike="noStrike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sldNum"/>
          </p:nvPr>
        </p:nvSpPr>
        <p:spPr>
          <a:xfrm>
            <a:off x="8362800" y="7509960"/>
            <a:ext cx="2717280" cy="568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A58A315F-C186-4FF0-AD9F-AD6D1C6BA7D4}" type="slidenum">
              <a:rPr b="0" lang="es-CL" sz="1400" spc="-1" strike="noStrike">
                <a:latin typeface="Times New Roman"/>
              </a:rPr>
              <a:t>&lt;número&gt;</a:t>
            </a:fld>
            <a:endParaRPr b="0" lang="es-CL" sz="1400" spc="-1" strike="noStrike">
              <a:latin typeface="Times New Roman"/>
            </a:endParaRPr>
          </a:p>
        </p:txBody>
      </p:sp>
      <p:sp>
        <p:nvSpPr>
          <p:cNvPr id="46" name="CustomShape 5"/>
          <p:cNvSpPr/>
          <p:nvPr/>
        </p:nvSpPr>
        <p:spPr>
          <a:xfrm>
            <a:off x="0" y="6710040"/>
            <a:ext cx="11664000" cy="1533960"/>
          </a:xfrm>
          <a:prstGeom prst="rect">
            <a:avLst/>
          </a:prstGeom>
          <a:solidFill>
            <a:srgbClr val="00993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PlaceHolder 6"/>
          <p:cNvSpPr>
            <a:spLocks noGrp="1"/>
          </p:cNvSpPr>
          <p:nvPr>
            <p:ph type="title"/>
          </p:nvPr>
        </p:nvSpPr>
        <p:spPr>
          <a:xfrm>
            <a:off x="719640" y="6867000"/>
            <a:ext cx="10497240" cy="1375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CL" sz="4510" spc="-1" strike="noStrike">
                <a:solidFill>
                  <a:srgbClr val="ffffff"/>
                </a:solidFill>
                <a:highlight>
                  <a:srgbClr val="ffffff"/>
                </a:highlight>
                <a:latin typeface="Arial"/>
              </a:rPr>
              <a:t>Pulse para editar el formato del texto de título</a:t>
            </a:r>
            <a:endParaRPr b="0" lang="es-CL" sz="4510" spc="-1" strike="noStrike">
              <a:solidFill>
                <a:srgbClr val="ffffff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583200" y="1928880"/>
            <a:ext cx="10497240" cy="478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Pulse para editar el formato de esquema del texto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lvl="1" marL="864000" indent="-324000">
              <a:spcBef>
                <a:spcPts val="123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3050" spc="-1" strike="noStrike">
                <a:highlight>
                  <a:srgbClr val="ffffff"/>
                </a:highlight>
                <a:latin typeface="Arial"/>
              </a:rPr>
              <a:t>Segundo nivel del esquema</a:t>
            </a:r>
            <a:endParaRPr b="0" lang="es-CL" sz="3050" spc="-1" strike="noStrike">
              <a:highlight>
                <a:srgbClr val="ffffff"/>
              </a:highlight>
              <a:latin typeface="Arial"/>
            </a:endParaRPr>
          </a:p>
          <a:p>
            <a:pPr lvl="2" marL="1296000" indent="-288000">
              <a:spcBef>
                <a:spcPts val="91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620" spc="-1" strike="noStrike">
                <a:highlight>
                  <a:srgbClr val="ffffff"/>
                </a:highlight>
                <a:latin typeface="Arial"/>
              </a:rPr>
              <a:t>Tercer nivel del esquema</a:t>
            </a:r>
            <a:endParaRPr b="0" lang="es-CL" sz="2620" spc="-1" strike="noStrike">
              <a:highlight>
                <a:srgbClr val="ffffff"/>
              </a:highlight>
              <a:latin typeface="Arial"/>
            </a:endParaRPr>
          </a:p>
          <a:p>
            <a:pPr lvl="3" marL="1728000" indent="-216000">
              <a:spcBef>
                <a:spcPts val="60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2180" spc="-1" strike="noStrike">
                <a:highlight>
                  <a:srgbClr val="ffffff"/>
                </a:highlight>
                <a:latin typeface="Arial"/>
              </a:rPr>
              <a:t>Cuarto nivel del esquema</a:t>
            </a:r>
            <a:endParaRPr b="0" lang="es-CL" sz="2180" spc="-1" strike="noStrike">
              <a:highlight>
                <a:srgbClr val="ffffff"/>
              </a:highlight>
              <a:latin typeface="Arial"/>
            </a:endParaRPr>
          </a:p>
          <a:p>
            <a:pPr lvl="4" marL="2160000" indent="-216000">
              <a:spcBef>
                <a:spcPts val="3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180" spc="-1" strike="noStrike">
                <a:highlight>
                  <a:srgbClr val="ffffff"/>
                </a:highlight>
                <a:latin typeface="Arial"/>
              </a:rPr>
              <a:t>Quinto nivel del esquema</a:t>
            </a:r>
            <a:endParaRPr b="0" lang="es-CL" sz="2180" spc="-1" strike="noStrike">
              <a:highlight>
                <a:srgbClr val="ffffff"/>
              </a:highlight>
              <a:latin typeface="Arial"/>
            </a:endParaRPr>
          </a:p>
          <a:p>
            <a:pPr lvl="5" marL="2592000" indent="-216000">
              <a:spcBef>
                <a:spcPts val="3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180" spc="-1" strike="noStrike">
                <a:highlight>
                  <a:srgbClr val="ffffff"/>
                </a:highlight>
                <a:latin typeface="Arial"/>
              </a:rPr>
              <a:t>Sexto nivel del esquema</a:t>
            </a:r>
            <a:endParaRPr b="0" lang="es-CL" sz="2180" spc="-1" strike="noStrike">
              <a:highlight>
                <a:srgbClr val="ffffff"/>
              </a:highlight>
              <a:latin typeface="Arial"/>
            </a:endParaRPr>
          </a:p>
          <a:p>
            <a:pPr lvl="6" marL="3024000" indent="-216000">
              <a:spcBef>
                <a:spcPts val="3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180" spc="-1" strike="noStrike">
                <a:highlight>
                  <a:srgbClr val="ffffff"/>
                </a:highlight>
                <a:latin typeface="Arial"/>
              </a:rPr>
              <a:t>Séptimo nivel del esquema</a:t>
            </a:r>
            <a:endParaRPr b="0" lang="es-CL" sz="2180" spc="-1" strike="noStrike">
              <a:highlight>
                <a:srgbClr val="ffffff"/>
              </a:highlight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583200" y="328320"/>
            <a:ext cx="10497240" cy="1375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s-CL" sz="4510" spc="-1" strike="noStrike">
                <a:solidFill>
                  <a:srgbClr val="000000"/>
                </a:solidFill>
                <a:highlight>
                  <a:srgbClr val="ffffff"/>
                </a:highlight>
                <a:latin typeface="Arial"/>
              </a:rPr>
              <a:t>BIENVENIDOS!</a:t>
            </a:r>
            <a:endParaRPr b="0" lang="es-CL" sz="4510" spc="-1" strike="noStrike">
              <a:solidFill>
                <a:srgbClr val="ffffff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583200" y="1928520"/>
            <a:ext cx="6904800" cy="5817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s-CL" sz="3200" spc="-1" strike="noStrike">
                <a:highlight>
                  <a:srgbClr val="ffffff"/>
                </a:highlight>
                <a:latin typeface="Arial"/>
              </a:rPr>
              <a:t>CLASE Nº1 Educación física y salud</a:t>
            </a:r>
            <a:endParaRPr b="0" lang="es-CL" sz="3200" spc="-1" strike="noStrike">
              <a:highlight>
                <a:srgbClr val="ffffff"/>
              </a:highlight>
              <a:latin typeface="Arial"/>
            </a:endParaRPr>
          </a:p>
          <a:p>
            <a:pPr algn="ctr"/>
            <a:endParaRPr b="0" lang="es-CL" sz="3200" spc="-1" strike="noStrike">
              <a:highlight>
                <a:srgbClr val="ffffff"/>
              </a:highlight>
              <a:latin typeface="Arial"/>
            </a:endParaRPr>
          </a:p>
          <a:p>
            <a:pPr algn="ctr"/>
            <a:endParaRPr b="0" lang="es-CL" sz="3200" spc="-1" strike="noStrike">
              <a:highlight>
                <a:srgbClr val="ffffff"/>
              </a:highlight>
              <a:latin typeface="Arial"/>
            </a:endParaRPr>
          </a:p>
          <a:p>
            <a:pPr algn="ctr"/>
            <a:r>
              <a:rPr b="0" lang="es-CL" sz="3200" spc="-1" strike="noStrike">
                <a:highlight>
                  <a:srgbClr val="ffffff"/>
                </a:highlight>
                <a:latin typeface="Arial"/>
              </a:rPr>
              <a:t>Prof. Bernardo Valenzuela Uribe</a:t>
            </a:r>
            <a:endParaRPr b="0" lang="es-CL" sz="3200" spc="-1" strike="noStrike">
              <a:highlight>
                <a:srgbClr val="ffffff"/>
              </a:highlight>
              <a:latin typeface="Arial"/>
            </a:endParaRPr>
          </a:p>
          <a:p>
            <a:pPr algn="ctr"/>
            <a:endParaRPr b="0" lang="es-CL" sz="3200" spc="-1" strike="noStrike">
              <a:highlight>
                <a:srgbClr val="ffffff"/>
              </a:highlight>
              <a:latin typeface="Arial"/>
            </a:endParaRPr>
          </a:p>
          <a:p>
            <a:pPr algn="ctr"/>
            <a:endParaRPr b="0" lang="es-CL" sz="3200" spc="-1" strike="noStrike">
              <a:highlight>
                <a:srgbClr val="ffffff"/>
              </a:highlight>
              <a:latin typeface="Arial"/>
            </a:endParaRPr>
          </a:p>
          <a:p>
            <a:pPr algn="ctr"/>
            <a:r>
              <a:rPr b="0" lang="es-CL" sz="3200" spc="-1" strike="noStrike">
                <a:highlight>
                  <a:srgbClr val="ffffff"/>
                </a:highlight>
                <a:latin typeface="Arial"/>
              </a:rPr>
              <a:t>Objetivo de Aprendizaje (OA)</a:t>
            </a:r>
            <a:endParaRPr b="0" lang="es-CL" sz="3200" spc="-1" strike="noStrike">
              <a:highlight>
                <a:srgbClr val="ffffff"/>
              </a:highlight>
              <a:latin typeface="Arial"/>
            </a:endParaRPr>
          </a:p>
          <a:p>
            <a:pPr algn="just"/>
            <a:r>
              <a:rPr b="0" lang="es-CL" sz="3200" spc="-1" strike="noStrike">
                <a:highlight>
                  <a:srgbClr val="ffffff"/>
                </a:highlight>
                <a:latin typeface="Arial"/>
              </a:rPr>
              <a:t>Nº01: Demostrar habilidades motrices básicas de locomoción, manipulación y estabilidad en una variedad de actividades y juegos.</a:t>
            </a:r>
            <a:endParaRPr b="0" lang="es-CL" sz="3200" spc="-1" strike="noStrike">
              <a:highlight>
                <a:srgbClr val="ffffff"/>
              </a:highlight>
              <a:latin typeface="Arial"/>
            </a:endParaRPr>
          </a:p>
          <a:p>
            <a:pPr algn="ctr"/>
            <a:endParaRPr b="0" lang="es-CL" sz="3200" spc="-1" strike="noStrike">
              <a:highlight>
                <a:srgbClr val="ffffff"/>
              </a:highlight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>
            <a:alphaModFix amt="40000"/>
          </a:blip>
          <a:stretch/>
        </p:blipFill>
        <p:spPr>
          <a:xfrm>
            <a:off x="659520" y="328320"/>
            <a:ext cx="1428480" cy="1409400"/>
          </a:xfrm>
          <a:prstGeom prst="rect">
            <a:avLst/>
          </a:prstGeom>
          <a:ln>
            <a:noFill/>
          </a:ln>
        </p:spPr>
      </p:pic>
      <p:pic>
        <p:nvPicPr>
          <p:cNvPr id="88" name="" descr=""/>
          <p:cNvPicPr/>
          <p:nvPr/>
        </p:nvPicPr>
        <p:blipFill>
          <a:blip r:embed="rId2">
            <a:alphaModFix amt="40000"/>
          </a:blip>
          <a:stretch/>
        </p:blipFill>
        <p:spPr>
          <a:xfrm>
            <a:off x="7632000" y="1704240"/>
            <a:ext cx="3456000" cy="4927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648000" y="1470240"/>
            <a:ext cx="10497240" cy="6233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66000"/>
          </a:bodyPr>
          <a:p>
            <a:pPr marL="432000" indent="-324000" algn="ctr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Conociendo segmentos corporales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Cabeza 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Tronco y brazos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Piernas y manos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Pies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 algn="ctr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 algn="ctr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2016000" y="360360"/>
            <a:ext cx="9288000" cy="1109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just"/>
            <a:r>
              <a:rPr b="1" lang="es-CL" sz="2400" spc="-1" strike="noStrike">
                <a:solidFill>
                  <a:srgbClr val="000000"/>
                </a:solidFill>
                <a:latin typeface="Arial"/>
              </a:rPr>
              <a:t>OA Nº01: Demostrar habilidades motrices básicas de locomoción, manipulación y estabilidad en una variedad de actividades.</a:t>
            </a:r>
            <a:endParaRPr b="0" lang="es-CL" sz="2400" spc="-1" strike="noStrike">
              <a:latin typeface="Arial"/>
            </a:endParaRPr>
          </a:p>
        </p:txBody>
      </p:sp>
      <p:pic>
        <p:nvPicPr>
          <p:cNvPr id="123" name="" descr=""/>
          <p:cNvPicPr/>
          <p:nvPr/>
        </p:nvPicPr>
        <p:blipFill>
          <a:blip r:embed="rId1">
            <a:alphaModFix amt="40000"/>
          </a:blip>
          <a:stretch/>
        </p:blipFill>
        <p:spPr>
          <a:xfrm>
            <a:off x="515520" y="216360"/>
            <a:ext cx="1428480" cy="1409400"/>
          </a:xfrm>
          <a:prstGeom prst="rect">
            <a:avLst/>
          </a:prstGeom>
          <a:ln>
            <a:noFill/>
          </a:ln>
        </p:spPr>
      </p:pic>
      <p:pic>
        <p:nvPicPr>
          <p:cNvPr id="124" name="" descr=""/>
          <p:cNvPicPr/>
          <p:nvPr/>
        </p:nvPicPr>
        <p:blipFill>
          <a:blip r:embed="rId2">
            <a:alphaModFix amt="40000"/>
          </a:blip>
          <a:stretch/>
        </p:blipFill>
        <p:spPr>
          <a:xfrm>
            <a:off x="4824000" y="1872000"/>
            <a:ext cx="4762080" cy="6162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582840" y="1470240"/>
            <a:ext cx="10497240" cy="6233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Qué aprendimos hoy? 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El </a:t>
            </a:r>
            <a:r>
              <a:rPr b="0" lang="es-CL" sz="3490" spc="-1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esquema corporal o conocimiento corporal</a:t>
            </a: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, es la imagen que tenemos en nuestra mente de cada una de las partes de nuestro cuerpo y de todo movimiento.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Existe en </a:t>
            </a:r>
            <a:r>
              <a:rPr b="0" lang="es-CL" sz="3490" spc="-1" strike="noStrike">
                <a:solidFill>
                  <a:srgbClr val="2a6099"/>
                </a:solidFill>
                <a:highlight>
                  <a:srgbClr val="ffffff"/>
                </a:highlight>
                <a:latin typeface="Arial"/>
              </a:rPr>
              <a:t>todos los deportes y juegos.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Cabeza, tronco, brazos, manos, piernas y pies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son </a:t>
            </a:r>
            <a:r>
              <a:rPr b="0" lang="es-CL" sz="3490" spc="-1" strike="noStrike">
                <a:solidFill>
                  <a:srgbClr val="069a2e"/>
                </a:solidFill>
                <a:highlight>
                  <a:srgbClr val="ffffff"/>
                </a:highlight>
                <a:latin typeface="Arial"/>
              </a:rPr>
              <a:t>segmentos corporales</a:t>
            </a: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.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2016000" y="360360"/>
            <a:ext cx="9288000" cy="1109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just"/>
            <a:r>
              <a:rPr b="1" lang="es-CL" sz="2400" spc="-1" strike="noStrike">
                <a:solidFill>
                  <a:srgbClr val="000000"/>
                </a:solidFill>
                <a:latin typeface="Arial"/>
              </a:rPr>
              <a:t>OA Nº01: Demostrar habilidades motrices básicas de locomoción, manipulación y estabilidad en una variedad de actividades.</a:t>
            </a:r>
            <a:endParaRPr b="0" lang="es-CL" sz="240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>
            <a:alphaModFix amt="40000"/>
          </a:blip>
          <a:stretch/>
        </p:blipFill>
        <p:spPr>
          <a:xfrm>
            <a:off x="515520" y="216360"/>
            <a:ext cx="1428480" cy="140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392000" y="2664000"/>
            <a:ext cx="668808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8800" spc="-1" strike="noStrike">
                <a:highlight>
                  <a:srgbClr val="ffff00"/>
                </a:highlight>
                <a:latin typeface="Arial"/>
              </a:rPr>
              <a:t>FIN!</a:t>
            </a:r>
            <a:endParaRPr b="0" lang="es-CL" sz="880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2016000" y="360360"/>
            <a:ext cx="9288000" cy="1109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just"/>
            <a:r>
              <a:rPr b="1" lang="es-CL" sz="2400" spc="-1" strike="noStrike">
                <a:solidFill>
                  <a:srgbClr val="000000"/>
                </a:solidFill>
                <a:latin typeface="Arial"/>
              </a:rPr>
              <a:t>OA Nº01: Demostrar habilidades motrices básicas de locomoción, manipulación y estabilidad en una variedad de actividades.</a:t>
            </a:r>
            <a:endParaRPr b="0" lang="es-CL" sz="2400" spc="-1" strike="noStrike"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>
            <a:alphaModFix amt="40000"/>
          </a:blip>
          <a:stretch/>
        </p:blipFill>
        <p:spPr>
          <a:xfrm>
            <a:off x="515520" y="216360"/>
            <a:ext cx="1428480" cy="140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582840" y="1470240"/>
            <a:ext cx="10497240" cy="6233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2016000" y="360360"/>
            <a:ext cx="9288000" cy="1109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just"/>
            <a:r>
              <a:rPr b="1" lang="es-CL" sz="2400" spc="-1" strike="noStrike">
                <a:solidFill>
                  <a:srgbClr val="000000"/>
                </a:solidFill>
                <a:latin typeface="Arial"/>
              </a:rPr>
              <a:t>OA Nº01: Demostrar habilidades motrices básicas de locomoción, manipulación y estabilidad en una variedad de actividades.</a:t>
            </a:r>
            <a:endParaRPr b="0" lang="es-CL" sz="2400" spc="-1" strike="noStrike">
              <a:latin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1">
            <a:alphaModFix amt="40000"/>
          </a:blip>
          <a:stretch/>
        </p:blipFill>
        <p:spPr>
          <a:xfrm>
            <a:off x="515520" y="216360"/>
            <a:ext cx="1428480" cy="1409400"/>
          </a:xfrm>
          <a:prstGeom prst="rect">
            <a:avLst/>
          </a:prstGeom>
          <a:ln>
            <a:noFill/>
          </a:ln>
        </p:spPr>
      </p:pic>
      <p:pic>
        <p:nvPicPr>
          <p:cNvPr id="134" name="" descr=""/>
          <p:cNvPicPr/>
          <p:nvPr/>
        </p:nvPicPr>
        <p:blipFill>
          <a:blip r:embed="rId2">
            <a:alphaModFix amt="40000"/>
          </a:blip>
          <a:stretch/>
        </p:blipFill>
        <p:spPr>
          <a:xfrm>
            <a:off x="3024000" y="2307960"/>
            <a:ext cx="5832000" cy="4532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582840" y="1541880"/>
            <a:ext cx="10497240" cy="5167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</a:rPr>
              <a:t>Reglas de cada clase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 algn="ctr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Mantener micrófonos apagados.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Si tienes problemas de conexión apaga tu cámara pero permanece en la clase.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Preguntas y dudas a través del chat.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La clase tiene una duración máxima de una hora.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2376000" y="432000"/>
            <a:ext cx="8496000" cy="1109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just"/>
            <a:r>
              <a:rPr b="1" lang="es-CL" sz="2400" spc="-1" strike="noStrike">
                <a:solidFill>
                  <a:srgbClr val="000000"/>
                </a:solidFill>
                <a:latin typeface="Arial"/>
              </a:rPr>
              <a:t>OA Nº01: Demostrar habilidades motrices básicas de locomoción, manipulación y estabilidad en una variedad de actividades.</a:t>
            </a:r>
            <a:endParaRPr b="0" lang="es-CL" sz="2400" spc="-1" strike="noStrike"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1">
            <a:alphaModFix amt="40000"/>
          </a:blip>
          <a:stretch/>
        </p:blipFill>
        <p:spPr>
          <a:xfrm>
            <a:off x="659520" y="174600"/>
            <a:ext cx="1428480" cy="140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576000" y="1714680"/>
            <a:ext cx="10497240" cy="620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Consejos para ti: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solidFill>
                  <a:srgbClr val="000000"/>
                </a:solidFill>
                <a:highlight>
                  <a:srgbClr val="ffffff"/>
                </a:highlight>
                <a:latin typeface="Libre Franklin"/>
                <a:ea typeface="Libre Franklin"/>
              </a:rPr>
              <a:t>Organiza un espacio del hogar</a:t>
            </a:r>
            <a:endParaRPr b="0" lang="es-CL" sz="280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solidFill>
                  <a:srgbClr val="000000"/>
                </a:solidFill>
                <a:highlight>
                  <a:srgbClr val="ffffff"/>
                </a:highlight>
                <a:latin typeface="Libre Franklin"/>
                <a:ea typeface="Libre Franklin"/>
              </a:rPr>
              <a:t>para </a:t>
            </a:r>
            <a:r>
              <a:rPr b="1" lang="es-CL" sz="2800" spc="-1" strike="noStrike">
                <a:solidFill>
                  <a:srgbClr val="000000"/>
                </a:solidFill>
                <a:highlight>
                  <a:srgbClr val="ffffff"/>
                </a:highlight>
                <a:latin typeface="Libre Franklin"/>
                <a:ea typeface="Libre Franklin"/>
              </a:rPr>
              <a:t>trabajar sin distraerte.</a:t>
            </a:r>
            <a:endParaRPr b="0" lang="es-CL" sz="280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280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solidFill>
                  <a:srgbClr val="000000"/>
                </a:solidFill>
                <a:highlight>
                  <a:srgbClr val="ffffff"/>
                </a:highlight>
                <a:latin typeface="Libre Franklin"/>
                <a:ea typeface="Libre Franklin"/>
              </a:rPr>
              <a:t>Antes de comenzar a trabajar </a:t>
            </a:r>
            <a:endParaRPr b="0" lang="es-CL" sz="280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solidFill>
                  <a:srgbClr val="000000"/>
                </a:solidFill>
                <a:highlight>
                  <a:srgbClr val="ffffff"/>
                </a:highlight>
                <a:latin typeface="Libre Franklin"/>
                <a:ea typeface="Libre Franklin"/>
              </a:rPr>
              <a:t>asegúrate de lavar tus manos</a:t>
            </a:r>
            <a:endParaRPr b="0" lang="es-CL" sz="280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solidFill>
                  <a:srgbClr val="000000"/>
                </a:solidFill>
                <a:highlight>
                  <a:srgbClr val="ffffff"/>
                </a:highlight>
                <a:latin typeface="Libre Franklin"/>
                <a:ea typeface="Libre Franklin"/>
              </a:rPr>
              <a:t>y de tener todo lo necesario</a:t>
            </a:r>
            <a:r>
              <a:rPr b="1" lang="es-CL" sz="2800" spc="-1" strike="noStrike">
                <a:solidFill>
                  <a:srgbClr val="000000"/>
                </a:solidFill>
                <a:highlight>
                  <a:srgbClr val="ffffff"/>
                </a:highlight>
                <a:latin typeface="Libre Franklin"/>
                <a:ea typeface="Libre Franklin"/>
              </a:rPr>
              <a:t>: </a:t>
            </a:r>
            <a:endParaRPr b="0" lang="es-CL" sz="280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800" spc="-1" strike="noStrike">
                <a:solidFill>
                  <a:srgbClr val="000000"/>
                </a:solidFill>
                <a:highlight>
                  <a:srgbClr val="ffffff"/>
                </a:highlight>
                <a:latin typeface="Libre Franklin"/>
                <a:ea typeface="Libre Franklin"/>
              </a:rPr>
              <a:t>libros, cuadernos, lápices, </a:t>
            </a:r>
            <a:endParaRPr b="0" lang="es-CL" sz="280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2800" spc="-1" strike="noStrike">
                <a:solidFill>
                  <a:srgbClr val="000000"/>
                </a:solidFill>
                <a:highlight>
                  <a:srgbClr val="ffffff"/>
                </a:highlight>
                <a:latin typeface="Libre Franklin"/>
                <a:ea typeface="Libre Franklin"/>
              </a:rPr>
              <a:t>goma, etc.   </a:t>
            </a:r>
            <a:endParaRPr b="0" lang="es-CL" sz="280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solidFill>
                  <a:srgbClr val="000000"/>
                </a:solidFill>
                <a:highlight>
                  <a:srgbClr val="ffffff"/>
                </a:highlight>
                <a:latin typeface="Libre Franklin"/>
                <a:ea typeface="Libre Franklin"/>
              </a:rPr>
              <a:t>Lo ideal es realizar tu actividad </a:t>
            </a:r>
            <a:endParaRPr b="0" lang="es-CL" sz="280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800" spc="-1" strike="noStrike">
                <a:solidFill>
                  <a:srgbClr val="000000"/>
                </a:solidFill>
                <a:highlight>
                  <a:srgbClr val="ffffff"/>
                </a:highlight>
                <a:latin typeface="Libre Franklin"/>
                <a:ea typeface="Libre Franklin"/>
              </a:rPr>
              <a:t>sentado y apoyado en una mesa.</a:t>
            </a:r>
            <a:endParaRPr b="0" lang="es-CL" sz="280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2376000" y="432360"/>
            <a:ext cx="8496000" cy="1109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just"/>
            <a:r>
              <a:rPr b="1" lang="es-CL" sz="2400" spc="-1" strike="noStrike">
                <a:solidFill>
                  <a:srgbClr val="000000"/>
                </a:solidFill>
                <a:latin typeface="Arial"/>
              </a:rPr>
              <a:t>OA Nº01: Demostrar habilidades motrices básicas de locomoción, manipulación y estabilidad en una variedad de actividades.</a:t>
            </a:r>
            <a:endParaRPr b="0" lang="es-CL" sz="2400" spc="-1" strike="noStrike"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>
            <a:alphaModFix amt="40000"/>
          </a:blip>
          <a:stretch/>
        </p:blipFill>
        <p:spPr>
          <a:xfrm>
            <a:off x="659520" y="174960"/>
            <a:ext cx="1428480" cy="1409400"/>
          </a:xfrm>
          <a:prstGeom prst="rect">
            <a:avLst/>
          </a:prstGeom>
          <a:ln>
            <a:noFill/>
          </a:ln>
        </p:spPr>
      </p:pic>
      <p:pic>
        <p:nvPicPr>
          <p:cNvPr id="95" name="" descr=""/>
          <p:cNvPicPr/>
          <p:nvPr/>
        </p:nvPicPr>
        <p:blipFill>
          <a:blip r:embed="rId2">
            <a:alphaModFix amt="40000"/>
          </a:blip>
          <a:stretch/>
        </p:blipFill>
        <p:spPr>
          <a:xfrm rot="448200">
            <a:off x="7430400" y="1848960"/>
            <a:ext cx="3174840" cy="487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" descr=""/>
          <p:cNvPicPr/>
          <p:nvPr/>
        </p:nvPicPr>
        <p:blipFill>
          <a:blip r:embed="rId1">
            <a:alphaModFix amt="40000"/>
          </a:blip>
          <a:stretch/>
        </p:blipFill>
        <p:spPr>
          <a:xfrm>
            <a:off x="2304000" y="1601640"/>
            <a:ext cx="7344000" cy="5742360"/>
          </a:xfrm>
          <a:prstGeom prst="rect">
            <a:avLst/>
          </a:prstGeom>
          <a:ln>
            <a:noFill/>
          </a:ln>
        </p:spPr>
      </p:pic>
      <p:sp>
        <p:nvSpPr>
          <p:cNvPr id="97" name="TextShape 1"/>
          <p:cNvSpPr txBox="1"/>
          <p:nvPr/>
        </p:nvSpPr>
        <p:spPr>
          <a:xfrm>
            <a:off x="936000" y="1470240"/>
            <a:ext cx="10008000" cy="6377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 algn="ctr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4800" spc="-1" strike="noStrike">
                <a:highlight>
                  <a:srgbClr val="ffffff"/>
                </a:highlight>
                <a:latin typeface="Chilanka"/>
              </a:rPr>
              <a:t>COMENCEMOS!</a:t>
            </a:r>
            <a:endParaRPr b="0" lang="es-CL" sz="480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480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2016000" y="360360"/>
            <a:ext cx="9288000" cy="1109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just"/>
            <a:r>
              <a:rPr b="1" lang="es-CL" sz="2400" spc="-1" strike="noStrike">
                <a:solidFill>
                  <a:srgbClr val="000000"/>
                </a:solidFill>
                <a:latin typeface="Arial"/>
              </a:rPr>
              <a:t>OA Nº01: Demostrar habilidades motrices básicas de locomoción, manipulación y estabilidad en una variedad de actividades.</a:t>
            </a:r>
            <a:endParaRPr b="0" lang="es-CL" sz="2400" spc="-1" strike="noStrike"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2">
            <a:alphaModFix amt="40000"/>
          </a:blip>
          <a:stretch/>
        </p:blipFill>
        <p:spPr>
          <a:xfrm>
            <a:off x="515520" y="175320"/>
            <a:ext cx="1428480" cy="140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582840" y="1625400"/>
            <a:ext cx="10497240" cy="61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490" spc="-1" strike="noStrike" u="sng">
                <a:highlight>
                  <a:srgbClr val="ffffff"/>
                </a:highlight>
                <a:uFillTx/>
                <a:latin typeface="Arial"/>
              </a:rPr>
              <a:t>Conocimiento corporal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490" spc="-1" strike="noStrike" u="sng">
                <a:highlight>
                  <a:srgbClr val="ffffff"/>
                </a:highlight>
                <a:uFillTx/>
                <a:latin typeface="Arial"/>
              </a:rPr>
              <a:t>Qué significa?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400" spc="-1" strike="noStrike">
                <a:highlight>
                  <a:srgbClr val="ffffff"/>
                </a:highlight>
                <a:latin typeface="Arial"/>
              </a:rPr>
              <a:t>Se refiere a todo nuestro</a:t>
            </a:r>
            <a:endParaRPr b="0" lang="es-CL" sz="240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400" spc="-1" strike="noStrike">
                <a:highlight>
                  <a:srgbClr val="ffffff"/>
                </a:highlight>
                <a:latin typeface="Arial"/>
              </a:rPr>
              <a:t> </a:t>
            </a:r>
            <a:r>
              <a:rPr b="0" lang="es-CL" sz="2400" spc="-1" strike="noStrike">
                <a:highlight>
                  <a:srgbClr val="ffffff"/>
                </a:highlight>
                <a:latin typeface="Arial"/>
              </a:rPr>
              <a:t>cuerpo y el conocimiento</a:t>
            </a:r>
            <a:endParaRPr b="0" lang="es-CL" sz="240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400" spc="-1" strike="noStrike">
                <a:highlight>
                  <a:srgbClr val="ffffff"/>
                </a:highlight>
                <a:latin typeface="Arial"/>
              </a:rPr>
              <a:t> </a:t>
            </a:r>
            <a:r>
              <a:rPr b="0" lang="es-CL" sz="2400" spc="-1" strike="noStrike">
                <a:highlight>
                  <a:srgbClr val="ffffff"/>
                </a:highlight>
                <a:latin typeface="Arial"/>
              </a:rPr>
              <a:t>que tenemos de el adentro </a:t>
            </a:r>
            <a:endParaRPr b="0" lang="es-CL" sz="240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400" spc="-1" strike="noStrike">
                <a:highlight>
                  <a:srgbClr val="ffffff"/>
                </a:highlight>
                <a:latin typeface="Arial"/>
              </a:rPr>
              <a:t>de nuestra mente, ya sea </a:t>
            </a:r>
            <a:endParaRPr b="0" lang="es-CL" sz="240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400" spc="-1" strike="noStrike">
                <a:highlight>
                  <a:srgbClr val="ffffff"/>
                </a:highlight>
                <a:latin typeface="Arial"/>
              </a:rPr>
              <a:t>partes de nuestro cuerpo</a:t>
            </a:r>
            <a:endParaRPr b="0" lang="es-CL" sz="240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400" spc="-1" strike="noStrike">
                <a:highlight>
                  <a:srgbClr val="ffffff"/>
                </a:highlight>
                <a:latin typeface="Arial"/>
              </a:rPr>
              <a:t> </a:t>
            </a:r>
            <a:r>
              <a:rPr b="0" lang="es-CL" sz="2400" spc="-1" strike="noStrike">
                <a:highlight>
                  <a:srgbClr val="ffffff"/>
                </a:highlight>
                <a:latin typeface="Arial"/>
              </a:rPr>
              <a:t>o movimientos que</a:t>
            </a:r>
            <a:endParaRPr b="0" lang="es-CL" sz="240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400" spc="-1" strike="noStrike">
                <a:highlight>
                  <a:srgbClr val="ffffff"/>
                </a:highlight>
                <a:latin typeface="Arial"/>
              </a:rPr>
              <a:t> </a:t>
            </a:r>
            <a:r>
              <a:rPr b="0" lang="es-CL" sz="2400" spc="-1" strike="noStrike">
                <a:highlight>
                  <a:srgbClr val="ffffff"/>
                </a:highlight>
                <a:latin typeface="Arial"/>
              </a:rPr>
              <a:t>realicemos.  </a:t>
            </a:r>
            <a:endParaRPr b="0" lang="es-CL" sz="240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 algn="ctr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240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2016000" y="360000"/>
            <a:ext cx="9288000" cy="1109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just"/>
            <a:r>
              <a:rPr b="1" lang="es-CL" sz="2400" spc="-1" strike="noStrike">
                <a:solidFill>
                  <a:srgbClr val="000000"/>
                </a:solidFill>
                <a:latin typeface="Arial"/>
              </a:rPr>
              <a:t>OA Nº01: Demostrar habilidades motrices básicas de locomoción, manipulación y estabilidad en una variedad de actividades.</a:t>
            </a:r>
            <a:endParaRPr b="0" lang="es-CL" sz="2400" spc="-1" strike="noStrike">
              <a:latin typeface="Arial"/>
            </a:endParaRPr>
          </a:p>
        </p:txBody>
      </p:sp>
      <p:pic>
        <p:nvPicPr>
          <p:cNvPr id="102" name="" descr=""/>
          <p:cNvPicPr/>
          <p:nvPr/>
        </p:nvPicPr>
        <p:blipFill>
          <a:blip r:embed="rId1">
            <a:alphaModFix amt="40000"/>
          </a:blip>
          <a:stretch/>
        </p:blipFill>
        <p:spPr>
          <a:xfrm>
            <a:off x="515520" y="216000"/>
            <a:ext cx="1428480" cy="1409400"/>
          </a:xfrm>
          <a:prstGeom prst="rect">
            <a:avLst/>
          </a:prstGeom>
          <a:ln>
            <a:noFill/>
          </a:ln>
        </p:spPr>
      </p:pic>
      <p:pic>
        <p:nvPicPr>
          <p:cNvPr id="103" name="" descr=""/>
          <p:cNvPicPr/>
          <p:nvPr/>
        </p:nvPicPr>
        <p:blipFill>
          <a:blip r:embed="rId2">
            <a:alphaModFix amt="40000"/>
          </a:blip>
          <a:stretch/>
        </p:blipFill>
        <p:spPr>
          <a:xfrm>
            <a:off x="5277240" y="2232000"/>
            <a:ext cx="5913720" cy="518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720000" y="1585080"/>
            <a:ext cx="10497240" cy="6046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 algn="r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490" spc="-1" strike="noStrike" u="sng">
                <a:solidFill>
                  <a:srgbClr val="2a6099"/>
                </a:solidFill>
                <a:highlight>
                  <a:srgbClr val="ffffff"/>
                </a:highlight>
                <a:uFillTx/>
                <a:latin typeface="Arial"/>
              </a:rPr>
              <a:t>Ejemplos de esquema corporal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 algn="r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s-CL" sz="3490" spc="-1" strike="noStrike">
                <a:solidFill>
                  <a:srgbClr val="2a6099"/>
                </a:solidFill>
                <a:highlight>
                  <a:srgbClr val="ffffff"/>
                </a:highlight>
                <a:latin typeface="Arial"/>
              </a:rPr>
              <a:t>Aplaudir: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 algn="r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solidFill>
                  <a:srgbClr val="2a6099"/>
                </a:solidFill>
                <a:highlight>
                  <a:srgbClr val="ffffff"/>
                </a:highlight>
                <a:latin typeface="Arial"/>
              </a:rPr>
              <a:t>No necesitamos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 algn="r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solidFill>
                  <a:srgbClr val="2a6099"/>
                </a:solidFill>
                <a:highlight>
                  <a:srgbClr val="ffffff"/>
                </a:highlight>
                <a:latin typeface="Arial"/>
              </a:rPr>
              <a:t>mirar nuestras manos para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 algn="r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solidFill>
                  <a:srgbClr val="2a6099"/>
                </a:solidFill>
                <a:highlight>
                  <a:srgbClr val="ffffff"/>
                </a:highlight>
                <a:latin typeface="Arial"/>
              </a:rPr>
              <a:t>lograrlo, pues sabemos 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 algn="r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solidFill>
                  <a:srgbClr val="2a6099"/>
                </a:solidFill>
                <a:highlight>
                  <a:srgbClr val="ffffff"/>
                </a:highlight>
                <a:latin typeface="Arial"/>
              </a:rPr>
              <a:t>mentalmente donde están 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 algn="r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solidFill>
                  <a:srgbClr val="2a6099"/>
                </a:solidFill>
                <a:highlight>
                  <a:srgbClr val="ffffff"/>
                </a:highlight>
                <a:latin typeface="Arial"/>
              </a:rPr>
              <a:t>y donde deben chocar para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 algn="r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solidFill>
                  <a:srgbClr val="2a6099"/>
                </a:solidFill>
                <a:highlight>
                  <a:srgbClr val="ffffff"/>
                </a:highlight>
                <a:latin typeface="Arial"/>
              </a:rPr>
              <a:t>sonar como un aplauso.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 algn="r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2016000" y="360360"/>
            <a:ext cx="9288000" cy="1109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just"/>
            <a:r>
              <a:rPr b="1" lang="es-CL" sz="2400" spc="-1" strike="noStrike">
                <a:solidFill>
                  <a:srgbClr val="000000"/>
                </a:solidFill>
                <a:latin typeface="Arial"/>
              </a:rPr>
              <a:t>OA Nº01: Demostrar habilidades motrices básicas de locomoción, manipulación y estabilidad en una variedad de actividades.</a:t>
            </a:r>
            <a:endParaRPr b="0" lang="es-CL" sz="2400" spc="-1" strike="noStrike"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1">
            <a:alphaModFix amt="40000"/>
          </a:blip>
          <a:stretch/>
        </p:blipFill>
        <p:spPr>
          <a:xfrm>
            <a:off x="515520" y="175680"/>
            <a:ext cx="1428480" cy="140940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2">
            <a:alphaModFix amt="40000"/>
          </a:blip>
          <a:stretch/>
        </p:blipFill>
        <p:spPr>
          <a:xfrm>
            <a:off x="216000" y="2244960"/>
            <a:ext cx="4968000" cy="4667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582840" y="1928160"/>
            <a:ext cx="10497240" cy="47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Otro ejemplo…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Jugar a la pinta!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Sin duda jugar a la pinta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es un buen ejemplo de lo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que es el esquema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 </a:t>
            </a: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corporal.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2016000" y="360720"/>
            <a:ext cx="9288000" cy="1109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just"/>
            <a:r>
              <a:rPr b="1" lang="es-CL" sz="2400" spc="-1" strike="noStrike">
                <a:solidFill>
                  <a:srgbClr val="000000"/>
                </a:solidFill>
                <a:latin typeface="Arial"/>
              </a:rPr>
              <a:t>OA Nº01: Demostrar habilidades motrices básicas de locomoción, manipulación y estabilidad en una variedad de actividades.</a:t>
            </a:r>
            <a:endParaRPr b="0" lang="es-CL" sz="2400" spc="-1" strike="noStrike"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1">
            <a:alphaModFix amt="40000"/>
          </a:blip>
          <a:stretch/>
        </p:blipFill>
        <p:spPr>
          <a:xfrm>
            <a:off x="515520" y="176040"/>
            <a:ext cx="1428480" cy="1409400"/>
          </a:xfrm>
          <a:prstGeom prst="rect">
            <a:avLst/>
          </a:prstGeom>
          <a:ln>
            <a:noFill/>
          </a:ln>
        </p:spPr>
      </p:pic>
      <p:sp>
        <p:nvSpPr>
          <p:cNvPr id="111" name="TextShape 3"/>
          <p:cNvSpPr txBox="1"/>
          <p:nvPr/>
        </p:nvSpPr>
        <p:spPr>
          <a:xfrm>
            <a:off x="583200" y="1928520"/>
            <a:ext cx="10497240" cy="47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Otro ejemplo…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Jugar a la pinta!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Sin duda jugar a la pinta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es un buen ejemplo de lo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que es el esquema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 </a:t>
            </a: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corporal.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2">
            <a:alphaModFix amt="40000"/>
          </a:blip>
          <a:stretch/>
        </p:blipFill>
        <p:spPr>
          <a:xfrm>
            <a:off x="6120000" y="1870560"/>
            <a:ext cx="4392000" cy="4249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719640" y="6867000"/>
            <a:ext cx="10497240" cy="1375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s-CL" sz="4510" spc="-1" strike="noStrike">
              <a:solidFill>
                <a:srgbClr val="ffffff"/>
              </a:solidFill>
              <a:highlight>
                <a:srgbClr val="ffffff"/>
              </a:highlight>
              <a:latin typeface="Arial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582840" y="1928160"/>
            <a:ext cx="10497240" cy="4781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Ubuntu"/>
              </a:rPr>
              <a:t>Les parece si hacemos un intento con los ojos cerrados? Hagamos el siguiente ejercicio para saber como está nuestro conocimiento o esquema corporal.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1">
            <a:alphaModFix amt="40000"/>
          </a:blip>
          <a:stretch/>
        </p:blipFill>
        <p:spPr>
          <a:xfrm>
            <a:off x="515520" y="176040"/>
            <a:ext cx="1428480" cy="1409400"/>
          </a:xfrm>
          <a:prstGeom prst="rect">
            <a:avLst/>
          </a:prstGeom>
          <a:ln>
            <a:noFill/>
          </a:ln>
        </p:spPr>
      </p:pic>
      <p:sp>
        <p:nvSpPr>
          <p:cNvPr id="116" name="TextShape 3"/>
          <p:cNvSpPr txBox="1"/>
          <p:nvPr/>
        </p:nvSpPr>
        <p:spPr>
          <a:xfrm>
            <a:off x="2016000" y="361080"/>
            <a:ext cx="9288000" cy="1109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just"/>
            <a:r>
              <a:rPr b="1" lang="es-CL" sz="2400" spc="-1" strike="noStrike">
                <a:solidFill>
                  <a:srgbClr val="000000"/>
                </a:solidFill>
                <a:latin typeface="Arial"/>
              </a:rPr>
              <a:t>OA Nº01: Demostrar habilidades motrices básicas de locomoción, manipulación y estabilidad en una variedad de actividades.</a:t>
            </a:r>
            <a:endParaRPr b="0" lang="es-C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515520" y="1398240"/>
            <a:ext cx="10497240" cy="6233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En todos los deportes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y juegos se usa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el conocimiento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corporal. También podemos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utilizar nuestros pies o piernas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490" spc="-1" strike="noStrike">
                <a:highlight>
                  <a:srgbClr val="ffffff"/>
                </a:highlight>
                <a:latin typeface="Arial"/>
              </a:rPr>
              <a:t>para esta tarea. </a:t>
            </a: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  <a:p>
            <a:pPr marL="432000" indent="-324000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s-CL" sz="3490" spc="-1" strike="noStrike">
              <a:highlight>
                <a:srgbClr val="ffffff"/>
              </a:highlight>
              <a:latin typeface="Arial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2016000" y="360360"/>
            <a:ext cx="9288000" cy="1109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just"/>
            <a:r>
              <a:rPr b="1" lang="es-CL" sz="2400" spc="-1" strike="noStrike">
                <a:solidFill>
                  <a:srgbClr val="000000"/>
                </a:solidFill>
                <a:latin typeface="Arial"/>
              </a:rPr>
              <a:t>OA Nº01: Demostrar habilidades motrices básicas de locomoción, manipulación y estabilidad en una variedad de actividades.</a:t>
            </a:r>
            <a:endParaRPr b="0" lang="es-CL" sz="2400" spc="-1" strike="noStrike"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1">
            <a:alphaModFix amt="40000"/>
          </a:blip>
          <a:stretch/>
        </p:blipFill>
        <p:spPr>
          <a:xfrm>
            <a:off x="515520" y="216360"/>
            <a:ext cx="1428480" cy="1409400"/>
          </a:xfrm>
          <a:prstGeom prst="rect">
            <a:avLst/>
          </a:prstGeom>
          <a:ln>
            <a:noFill/>
          </a:ln>
        </p:spPr>
      </p:pic>
      <p:pic>
        <p:nvPicPr>
          <p:cNvPr id="120" name="" descr=""/>
          <p:cNvPicPr/>
          <p:nvPr/>
        </p:nvPicPr>
        <p:blipFill>
          <a:blip r:embed="rId2">
            <a:alphaModFix amt="40000"/>
          </a:blip>
          <a:stretch/>
        </p:blipFill>
        <p:spPr>
          <a:xfrm>
            <a:off x="7272000" y="1368000"/>
            <a:ext cx="3528000" cy="4806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Application>LibreOffice/6.3.5.2$Linux_X86_64 LibreOffice_project/30$Build-2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2020-07-27T16:58:14Z</dcterms:created>
  <dc:creator/>
  <dc:description/>
  <dc:language>es-CL</dc:language>
  <cp:lastModifiedBy/>
  <dcterms:modified xsi:type="dcterms:W3CDTF">2020-08-05T19:07:57Z</dcterms:modified>
  <cp:revision>5</cp:revision>
  <dc:subject/>
  <dc:title/>
</cp:coreProperties>
</file>