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media/image21.png" ContentType="image/png"/>
  <Override PartName="/ppt/media/image6.png" ContentType="image/png"/>
  <Override PartName="/ppt/media/image20.jpeg" ContentType="image/jpeg"/>
  <Override PartName="/ppt/media/image19.png" ContentType="image/png"/>
  <Override PartName="/ppt/media/image18.png" ContentType="image/png"/>
  <Override PartName="/ppt/media/image16.jpeg" ContentType="image/jpeg"/>
  <Override PartName="/ppt/media/image1.jpeg" ContentType="image/jpeg"/>
  <Override PartName="/ppt/media/image15.png" ContentType="image/png"/>
  <Override PartName="/ppt/media/image23.jpeg" ContentType="image/jpeg"/>
  <Override PartName="/ppt/media/image14.png" ContentType="image/png"/>
  <Override PartName="/ppt/media/image33.jpeg" ContentType="image/jpeg"/>
  <Override PartName="/ppt/media/image29.png" ContentType="image/png"/>
  <Override PartName="/ppt/media/image10.png" ContentType="image/png"/>
  <Override PartName="/ppt/media/image13.jpeg" ContentType="image/jpeg"/>
  <Override PartName="/ppt/media/image25.jpeg" ContentType="image/jpeg"/>
  <Override PartName="/ppt/media/image2.png" ContentType="image/png"/>
  <Override PartName="/ppt/media/image26.png" ContentType="image/png"/>
  <Override PartName="/ppt/media/image32.png" ContentType="image/png"/>
  <Override PartName="/ppt/media/image8.jpeg" ContentType="image/jpeg"/>
  <Override PartName="/ppt/media/image17.png" ContentType="image/png"/>
  <Override PartName="/ppt/media/image34.png" ContentType="image/png"/>
  <Override PartName="/ppt/media/image27.png" ContentType="image/png"/>
  <Override PartName="/ppt/media/image22.png" ContentType="image/png"/>
  <Override PartName="/ppt/media/image7.png" ContentType="image/png"/>
  <Override PartName="/ppt/media/image31.jpeg" ContentType="image/jpeg"/>
  <Override PartName="/ppt/media/image9.png" ContentType="image/png"/>
  <Override PartName="/ppt/media/image24.png" ContentType="image/png"/>
  <Override PartName="/ppt/media/image4.png" ContentType="image/png"/>
  <Override PartName="/ppt/media/image11.jpeg" ContentType="image/jpeg"/>
  <Override PartName="/ppt/media/image30.png" ContentType="image/png"/>
  <Override PartName="/ppt/media/image3.jpeg" ContentType="image/jpeg"/>
  <Override PartName="/ppt/media/image5.jpeg" ContentType="image/jpeg"/>
  <Override PartName="/ppt/media/image28.jpeg" ContentType="image/jpeg"/>
  <Override PartName="/ppt/media/image12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1663362" cy="8243887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7240" cy="137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639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10497240" cy="228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83200" y="4426200"/>
            <a:ext cx="10497240" cy="228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7240" cy="137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639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5122440" cy="228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962320" y="1928520"/>
            <a:ext cx="5122440" cy="228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83200" y="4426200"/>
            <a:ext cx="5122440" cy="228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962320" y="4426200"/>
            <a:ext cx="5122440" cy="228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7240" cy="137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639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3380040" cy="228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132800" y="1928520"/>
            <a:ext cx="3380040" cy="228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682040" y="1928520"/>
            <a:ext cx="3380040" cy="228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83200" y="4426200"/>
            <a:ext cx="3380040" cy="228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132800" y="4426200"/>
            <a:ext cx="3380040" cy="228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682040" y="4426200"/>
            <a:ext cx="3380040" cy="228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7240" cy="137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639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83200" y="1928520"/>
            <a:ext cx="10497240" cy="4781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7240" cy="137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639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10497240" cy="478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7240" cy="137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639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5122440" cy="478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962320" y="1928520"/>
            <a:ext cx="5122440" cy="478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7240" cy="137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639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83200" y="328680"/>
            <a:ext cx="10497240" cy="6381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7240" cy="137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639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5122440" cy="228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962320" y="1928520"/>
            <a:ext cx="5122440" cy="478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83200" y="4426200"/>
            <a:ext cx="5122440" cy="228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7240" cy="137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639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5122440" cy="478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962320" y="1928520"/>
            <a:ext cx="5122440" cy="228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962320" y="4426200"/>
            <a:ext cx="5122440" cy="228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7240" cy="137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639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5122440" cy="228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962320" y="1928520"/>
            <a:ext cx="5122440" cy="228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83200" y="4426200"/>
            <a:ext cx="10497240" cy="228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465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7240" cy="137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CL" sz="6390" spc="-1" strike="noStrike">
                <a:latin typeface="Arial"/>
              </a:rPr>
              <a:t>Pulse para editar el formato del texto de título</a:t>
            </a:r>
            <a:endParaRPr b="0" lang="es-CL" sz="639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10497240" cy="478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20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4650" spc="-1" strike="noStrike">
                <a:latin typeface="Arial"/>
              </a:rPr>
              <a:t>Pulse para editar el formato de esquema del texto</a:t>
            </a:r>
            <a:endParaRPr b="0" lang="es-CL" sz="4650" spc="-1" strike="noStrike">
              <a:latin typeface="Arial"/>
            </a:endParaRPr>
          </a:p>
          <a:p>
            <a:pPr lvl="1" marL="864000" indent="-324000">
              <a:spcBef>
                <a:spcPts val="164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4070" spc="-1" strike="noStrike">
                <a:latin typeface="Arial"/>
              </a:rPr>
              <a:t>Segundo nivel del esquema</a:t>
            </a:r>
            <a:endParaRPr b="0" lang="es-CL" sz="4070" spc="-1" strike="noStrike">
              <a:latin typeface="Arial"/>
            </a:endParaRPr>
          </a:p>
          <a:p>
            <a:pPr lvl="2" marL="1296000" indent="-288000">
              <a:spcBef>
                <a:spcPts val="12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latin typeface="Arial"/>
              </a:rPr>
              <a:t>Tercer nivel del esquema</a:t>
            </a:r>
            <a:endParaRPr b="0" lang="es-CL" sz="3490" spc="-1" strike="noStrike">
              <a:latin typeface="Arial"/>
            </a:endParaRPr>
          </a:p>
          <a:p>
            <a:pPr lvl="3" marL="1728000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910" spc="-1" strike="noStrike">
                <a:latin typeface="Arial"/>
              </a:rPr>
              <a:t>Cuarto nivel del esquema</a:t>
            </a:r>
            <a:endParaRPr b="0" lang="es-CL" sz="2910" spc="-1" strike="noStrike">
              <a:latin typeface="Arial"/>
            </a:endParaRPr>
          </a:p>
          <a:p>
            <a:pPr lvl="4" marL="2160000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910" spc="-1" strike="noStrike">
                <a:latin typeface="Arial"/>
              </a:rPr>
              <a:t>Quinto nivel del esquema</a:t>
            </a:r>
            <a:endParaRPr b="0" lang="es-CL" sz="2910" spc="-1" strike="noStrike">
              <a:latin typeface="Arial"/>
            </a:endParaRPr>
          </a:p>
          <a:p>
            <a:pPr lvl="5" marL="2592000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910" spc="-1" strike="noStrike">
                <a:latin typeface="Arial"/>
              </a:rPr>
              <a:t>Sexto nivel del esquema</a:t>
            </a:r>
            <a:endParaRPr b="0" lang="es-CL" sz="2910" spc="-1" strike="noStrike">
              <a:latin typeface="Arial"/>
            </a:endParaRPr>
          </a:p>
          <a:p>
            <a:pPr lvl="6" marL="3024000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910" spc="-1" strike="noStrike">
                <a:latin typeface="Arial"/>
              </a:rPr>
              <a:t>Séptimo nivel del esquema</a:t>
            </a:r>
            <a:endParaRPr b="0" lang="es-CL" sz="291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83200" y="7509960"/>
            <a:ext cx="2717280" cy="568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CL" sz="1400" spc="-1" strike="noStrike">
                <a:latin typeface="Times New Roman"/>
              </a:rPr>
              <a:t>&lt;fecha/hora&gt;</a:t>
            </a:r>
            <a:endParaRPr b="0" lang="es-CL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988800" y="7509960"/>
            <a:ext cx="3697200" cy="568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s-CL" sz="1400" spc="-1" strike="noStrike">
                <a:latin typeface="Times New Roman"/>
              </a:rPr>
              <a:t>&lt;pie de página&gt;</a:t>
            </a:r>
            <a:endParaRPr b="0" lang="es-CL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362800" y="7509960"/>
            <a:ext cx="2717280" cy="568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199EF6E6-8261-4C8E-B6D0-B5C14529A81C}" type="slidenum">
              <a:rPr b="0" lang="es-CL" sz="1400" spc="-1" strike="noStrike">
                <a:latin typeface="Times New Roman"/>
              </a:rPr>
              <a:t>&lt;número&gt;</a:t>
            </a:fld>
            <a:endParaRPr b="0" lang="es-C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96520" y="328320"/>
            <a:ext cx="10497240" cy="1375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s-CL" sz="6390" spc="-1" strike="noStrike">
                <a:solidFill>
                  <a:srgbClr val="3465a4"/>
                </a:solidFill>
                <a:latin typeface="Arial"/>
              </a:rPr>
              <a:t>BIENVENIDOS</a:t>
            </a:r>
            <a:endParaRPr b="0" lang="es-CL" sz="639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83200" y="952560"/>
            <a:ext cx="10497240" cy="790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s-CL" sz="4650" spc="-1" strike="noStrike">
                <a:latin typeface="Arial"/>
              </a:rPr>
              <a:t>Clase Nº1 de Educación Física</a:t>
            </a:r>
            <a:endParaRPr b="0" lang="es-CL" sz="4650" spc="-1" strike="noStrike">
              <a:latin typeface="Arial"/>
            </a:endParaRPr>
          </a:p>
          <a:p>
            <a:pPr algn="ctr"/>
            <a:endParaRPr b="0" lang="es-CL" sz="4650" spc="-1" strike="noStrike">
              <a:latin typeface="Arial"/>
            </a:endParaRPr>
          </a:p>
          <a:p>
            <a:pPr algn="ctr"/>
            <a:endParaRPr b="0" lang="es-CL" sz="4650" spc="-1" strike="noStrike">
              <a:latin typeface="Arial"/>
            </a:endParaRPr>
          </a:p>
          <a:p>
            <a:pPr algn="ctr"/>
            <a:r>
              <a:rPr b="0" lang="es-CL" sz="4650" spc="-1" strike="noStrike">
                <a:latin typeface="Arial"/>
              </a:rPr>
              <a:t>Profesor Bernardo Valenzuela</a:t>
            </a:r>
            <a:endParaRPr b="0" lang="es-CL" sz="4650" spc="-1" strike="noStrike">
              <a:latin typeface="Arial"/>
            </a:endParaRPr>
          </a:p>
          <a:p>
            <a:pPr algn="ctr"/>
            <a:endParaRPr b="0" lang="es-CL" sz="4650" spc="-1" strike="noStrike">
              <a:latin typeface="Arial"/>
            </a:endParaRPr>
          </a:p>
          <a:p>
            <a:pPr algn="ctr"/>
            <a:r>
              <a:rPr b="0" lang="es-CL" sz="4650" spc="-1" strike="noStrike">
                <a:highlight>
                  <a:srgbClr val="ffff00"/>
                </a:highlight>
                <a:latin typeface="Arial"/>
              </a:rPr>
              <a:t>Valor del mes: TOLERANCIA</a:t>
            </a:r>
            <a:endParaRPr b="0" lang="es-CL" sz="4650" spc="-1" strike="noStrike">
              <a:latin typeface="Arial"/>
            </a:endParaRPr>
          </a:p>
          <a:p>
            <a:pPr algn="ctr"/>
            <a:endParaRPr b="0" lang="es-CL" sz="4650" spc="-1" strike="noStrike">
              <a:latin typeface="Arial"/>
            </a:endParaRPr>
          </a:p>
          <a:p>
            <a:pPr algn="ctr"/>
            <a:endParaRPr b="0" lang="es-CL" sz="4650" spc="-1" strike="noStrike">
              <a:latin typeface="Arial"/>
            </a:endParaRPr>
          </a:p>
          <a:p>
            <a:pPr algn="ctr"/>
            <a:r>
              <a:rPr b="0" lang="es-CL" sz="4650" spc="-1" strike="noStrike">
                <a:latin typeface="Arial"/>
              </a:rPr>
              <a:t>UNIDAD III</a:t>
            </a:r>
            <a:endParaRPr b="0" lang="es-CL" sz="4650" spc="-1" strike="noStrike">
              <a:latin typeface="Arial"/>
            </a:endParaRPr>
          </a:p>
          <a:p>
            <a:pPr algn="ctr"/>
            <a:r>
              <a:rPr b="0" lang="es-CL" sz="4650" spc="-1" strike="noStrike">
                <a:latin typeface="Arial"/>
              </a:rPr>
              <a:t>JUEGOS PREDEPORTIVOS</a:t>
            </a:r>
            <a:endParaRPr b="0" lang="es-CL" sz="4650" spc="-1" strike="noStrike">
              <a:latin typeface="Arial"/>
            </a:endParaRPr>
          </a:p>
          <a:p>
            <a:pPr algn="ctr"/>
            <a:endParaRPr b="0" lang="es-CL" sz="4650" spc="-1" strike="noStrike">
              <a:latin typeface="Arial"/>
            </a:endParaRPr>
          </a:p>
          <a:p>
            <a:pPr algn="ctr"/>
            <a:r>
              <a:rPr b="0" lang="es-CL" sz="4650" spc="-1" strike="noStrike">
                <a:latin typeface="Arial"/>
              </a:rPr>
              <a:t>4ºA</a:t>
            </a:r>
            <a:endParaRPr b="0" lang="es-CL" sz="465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596520" y="209160"/>
            <a:ext cx="1653120" cy="2049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83200" y="1928520"/>
            <a:ext cx="5320800" cy="47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61000"/>
          </a:bodyPr>
          <a:p>
            <a:pPr marL="432000" indent="-324000" algn="just">
              <a:spcBef>
                <a:spcPts val="20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4650" spc="-1" strike="noStrike">
                <a:highlight>
                  <a:srgbClr val="ffff00"/>
                </a:highlight>
                <a:latin typeface="Arial"/>
              </a:rPr>
              <a:t>La practica de los juegos predeportivos nos ayuda a prepararnos para comenzar a realizar deportes específicos como el futbol, basquetbol, etc.</a:t>
            </a:r>
            <a:endParaRPr b="0" lang="es-CL" sz="4650" spc="-1" strike="noStrike">
              <a:latin typeface="Arial"/>
            </a:endParaRPr>
          </a:p>
          <a:p>
            <a:pPr marL="432000" indent="-324000">
              <a:spcBef>
                <a:spcPts val="20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4650" spc="-1" strike="noStrike">
              <a:latin typeface="Arial"/>
            </a:endParaRPr>
          </a:p>
          <a:p>
            <a:pPr marL="432000" indent="-324000">
              <a:spcBef>
                <a:spcPts val="20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4650" spc="-1" strike="noStrike"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1656000" y="432000"/>
            <a:ext cx="9414000" cy="1376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1" lang="es-CL" sz="2000" spc="-1" strike="noStrike">
                <a:latin typeface="Arial"/>
              </a:rPr>
              <a:t>OA:Ejecutar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2000" spc="-1" strike="noStrike"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74880" y="38880"/>
            <a:ext cx="1653120" cy="204912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 rot="20305800">
            <a:off x="7417440" y="2583720"/>
            <a:ext cx="2496240" cy="3337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83200" y="1928520"/>
            <a:ext cx="5415480" cy="5503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20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4650" spc="-1" strike="noStrike">
                <a:latin typeface="Arial"/>
              </a:rPr>
              <a:t>Ahora veremos 2 ejemplos de juegos predeportivos, uno igual al futbol (Medio) y otro al basquetbol (10 pases).</a:t>
            </a:r>
            <a:endParaRPr b="0" lang="es-CL" sz="4650" spc="-1" strike="noStrike"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263160" y="148680"/>
            <a:ext cx="1653120" cy="204912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/>
        </p:blipFill>
        <p:spPr>
          <a:xfrm rot="20511600">
            <a:off x="6973200" y="2053440"/>
            <a:ext cx="3308760" cy="476892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2016000" y="432360"/>
            <a:ext cx="9050040" cy="1376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1" lang="es-CL" sz="2000" spc="-1" strike="noStrike">
                <a:highlight>
                  <a:srgbClr val="ffffff"/>
                </a:highlight>
                <a:latin typeface="Arial"/>
              </a:rPr>
              <a:t>OA:Ejecutar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24840" y="144000"/>
            <a:ext cx="1991160" cy="188784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2088000" y="423720"/>
            <a:ext cx="9072000" cy="1376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1" lang="es-CL" sz="2000" spc="-1" strike="noStrike">
                <a:highlight>
                  <a:srgbClr val="ffff00"/>
                </a:highlight>
                <a:latin typeface="Arial"/>
              </a:rPr>
              <a:t>OA:Ejecutar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2000" spc="-1" strike="noStrike"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583200" y="2031840"/>
            <a:ext cx="10497240" cy="47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s-CL" sz="4000" spc="-1" strike="noStrike">
                <a:latin typeface="Arial"/>
              </a:rPr>
              <a:t>Importante recordar…</a:t>
            </a:r>
            <a:endParaRPr b="0" lang="es-CL" sz="4000" spc="-1" strike="noStrike">
              <a:latin typeface="Arial"/>
            </a:endParaRPr>
          </a:p>
          <a:p>
            <a:pPr algn="just"/>
            <a:r>
              <a:rPr b="1" lang="es-CL" sz="3200" spc="-1" strike="noStrike">
                <a:latin typeface="Arial"/>
              </a:rPr>
              <a:t>1.- En los </a:t>
            </a:r>
            <a:r>
              <a:rPr b="1" lang="es-CL" sz="3200" spc="-1" strike="noStrike">
                <a:solidFill>
                  <a:srgbClr val="c9211e"/>
                </a:solidFill>
                <a:latin typeface="Arial"/>
              </a:rPr>
              <a:t>juegos puede participar 1 o más jugadores</a:t>
            </a:r>
            <a:r>
              <a:rPr b="1" lang="es-CL" sz="3200" spc="-1" strike="noStrike">
                <a:latin typeface="Arial"/>
              </a:rPr>
              <a:t> y no es </a:t>
            </a:r>
            <a:r>
              <a:rPr b="1" lang="es-CL" sz="3200" spc="-1" strike="noStrike">
                <a:solidFill>
                  <a:srgbClr val="c9211e"/>
                </a:solidFill>
                <a:latin typeface="Arial"/>
              </a:rPr>
              <a:t>necesario competir, pero si divertirnos.</a:t>
            </a:r>
            <a:endParaRPr b="0" lang="es-CL" sz="3200" spc="-1" strike="noStrike">
              <a:latin typeface="Arial"/>
            </a:endParaRPr>
          </a:p>
          <a:p>
            <a:pPr algn="just"/>
            <a:r>
              <a:rPr b="1" lang="es-CL" sz="3200" spc="-1" strike="noStrike">
                <a:latin typeface="Arial"/>
              </a:rPr>
              <a:t>2.-Los juegos y los juegos predeportivos pueden tener </a:t>
            </a:r>
            <a:r>
              <a:rPr b="1" lang="es-CL" sz="3200" spc="-1" strike="noStrike">
                <a:solidFill>
                  <a:srgbClr val="c9211e"/>
                </a:solidFill>
                <a:latin typeface="Arial"/>
              </a:rPr>
              <a:t>reglas, tiempo y espacio para jugar.</a:t>
            </a:r>
            <a:endParaRPr b="0" lang="es-CL" sz="3200" spc="-1" strike="noStrike">
              <a:latin typeface="Arial"/>
            </a:endParaRPr>
          </a:p>
          <a:p>
            <a:pPr algn="just"/>
            <a:r>
              <a:rPr b="1" lang="es-CL" sz="3200" spc="-1" strike="noStrike">
                <a:latin typeface="Arial"/>
              </a:rPr>
              <a:t>3.-Los </a:t>
            </a:r>
            <a:r>
              <a:rPr b="1" lang="es-CL" sz="3200" spc="-1" strike="noStrike">
                <a:solidFill>
                  <a:srgbClr val="c9211e"/>
                </a:solidFill>
                <a:latin typeface="Arial"/>
              </a:rPr>
              <a:t>juegos predeportivos</a:t>
            </a:r>
            <a:r>
              <a:rPr b="1" lang="es-CL" sz="3200" spc="-1" strike="noStrike">
                <a:latin typeface="Arial"/>
              </a:rPr>
              <a:t> sirven para prepararnos para practicar otros deportes, por que tienen </a:t>
            </a:r>
            <a:r>
              <a:rPr b="1" lang="es-CL" sz="3200" spc="-1" strike="noStrike">
                <a:solidFill>
                  <a:srgbClr val="c9211e"/>
                </a:solidFill>
                <a:latin typeface="Arial"/>
              </a:rPr>
              <a:t>movimientos muy parecidos al deporte real.</a:t>
            </a:r>
            <a:endParaRPr b="0" lang="es-CL" sz="3200" spc="-1" strike="noStrike">
              <a:latin typeface="Arial"/>
            </a:endParaRPr>
          </a:p>
          <a:p>
            <a:pPr algn="just"/>
            <a:r>
              <a:rPr b="1" lang="es-CL" sz="3200" spc="-1" strike="noStrike">
                <a:latin typeface="Arial"/>
              </a:rPr>
              <a:t>4.-</a:t>
            </a:r>
            <a:r>
              <a:rPr b="1" lang="es-CL" sz="3200" spc="-1" strike="noStrike">
                <a:solidFill>
                  <a:srgbClr val="c9211e"/>
                </a:solidFill>
                <a:latin typeface="Arial"/>
              </a:rPr>
              <a:t>No es necesario ganar o perder</a:t>
            </a:r>
            <a:r>
              <a:rPr b="1" lang="es-CL" sz="3200" spc="-1" strike="noStrike">
                <a:latin typeface="Arial"/>
              </a:rPr>
              <a:t>, pues el fin del juego no es ganar.</a:t>
            </a:r>
            <a:endParaRPr b="0" lang="es-C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2016000" y="328320"/>
            <a:ext cx="9077760" cy="1375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1" lang="es-CL" sz="2000" spc="-1" strike="noStrike">
                <a:highlight>
                  <a:srgbClr val="ffff00"/>
                </a:highlight>
                <a:latin typeface="Arial"/>
              </a:rPr>
              <a:t>OA:Ejecutar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2000" spc="-1" strike="noStrike"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583200" y="1928880"/>
            <a:ext cx="10497240" cy="5415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0" lang="es-CL" sz="3600" spc="-1" strike="noStrike">
                <a:highlight>
                  <a:srgbClr val="ffff00"/>
                </a:highlight>
                <a:latin typeface="Arial"/>
              </a:rPr>
              <a:t>Es muy importante jugar, pero esto no servirá de nada si no disfrutamos y no tenemos un momento alegre. </a:t>
            </a:r>
            <a:endParaRPr b="0" lang="es-CL" sz="3600" spc="-1" strike="noStrike">
              <a:latin typeface="Arial"/>
            </a:endParaRPr>
          </a:p>
          <a:p>
            <a:pPr algn="just"/>
            <a:r>
              <a:rPr b="0" lang="es-CL" sz="3600" spc="-1" strike="noStrike">
                <a:highlight>
                  <a:srgbClr val="ffff00"/>
                </a:highlight>
                <a:latin typeface="Arial"/>
              </a:rPr>
              <a:t>Existen juegos donde no seremos los mejores jugadores, pero tambien existen juegos en que si seremos el mejor jugador o jugadora. Por eso, es importante saber que no somos buenos  para todos los juegos o deportes, pero si podemos ser muy buenos y talentosos en uno, lo importante ser ser feliz y pasar un momento alegre.</a:t>
            </a:r>
            <a:endParaRPr b="0" lang="es-CL" sz="36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2"/>
          <a:stretch/>
        </p:blipFill>
        <p:spPr>
          <a:xfrm>
            <a:off x="362880" y="209160"/>
            <a:ext cx="1653120" cy="2049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878760" y="328320"/>
            <a:ext cx="10497240" cy="1375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s-CL" sz="6390" spc="-1" strike="noStrike">
                <a:highlight>
                  <a:srgbClr val="ffff00"/>
                </a:highlight>
                <a:latin typeface="Arial"/>
              </a:rPr>
              <a:t>Reglas de cada clase</a:t>
            </a:r>
            <a:endParaRPr b="0" lang="es-CL" sz="6390" spc="-1" strike="noStrike"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83200" y="965160"/>
            <a:ext cx="10497240" cy="670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es-CL" sz="3200" spc="-1" strike="noStrike">
              <a:latin typeface="Arial"/>
            </a:endParaRPr>
          </a:p>
          <a:p>
            <a:r>
              <a:rPr b="0" lang="es-CL" sz="4650" spc="-1" strike="noStrike">
                <a:latin typeface="Arial"/>
              </a:rPr>
              <a:t>1.-Mantener micrófonos apagados.</a:t>
            </a:r>
            <a:endParaRPr b="0" lang="es-CL" sz="4650" spc="-1" strike="noStrike">
              <a:latin typeface="Arial"/>
            </a:endParaRPr>
          </a:p>
          <a:p>
            <a:r>
              <a:rPr b="0" lang="es-CL" sz="4650" spc="-1" strike="noStrike">
                <a:latin typeface="Arial"/>
              </a:rPr>
              <a:t>2.-Si tienes problemas de conexión apaga tu cámara pero permanece en la clase.</a:t>
            </a:r>
            <a:endParaRPr b="0" lang="es-CL" sz="4650" spc="-1" strike="noStrike">
              <a:latin typeface="Arial"/>
            </a:endParaRPr>
          </a:p>
          <a:p>
            <a:r>
              <a:rPr b="0" lang="es-CL" sz="4650" spc="-1" strike="noStrike">
                <a:latin typeface="Arial"/>
              </a:rPr>
              <a:t>3.-Preguntas y dudas a través del chat.</a:t>
            </a:r>
            <a:endParaRPr b="0" lang="es-CL" sz="4650" spc="-1" strike="noStrike">
              <a:latin typeface="Arial"/>
            </a:endParaRPr>
          </a:p>
          <a:p>
            <a:r>
              <a:rPr b="0" lang="es-CL" sz="4650" spc="-1" strike="noStrike">
                <a:latin typeface="Arial"/>
              </a:rPr>
              <a:t>4.-La clase tiene una duración máxima de una hora.</a:t>
            </a:r>
            <a:endParaRPr b="0" lang="es-CL" sz="4650" spc="-1" strike="noStrike">
              <a:latin typeface="Arial"/>
            </a:endParaRPr>
          </a:p>
          <a:p>
            <a:pPr algn="ctr"/>
            <a:endParaRPr b="0" lang="es-CL" sz="4650" spc="-1" strike="noStrike"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596520" y="209520"/>
            <a:ext cx="1653120" cy="2049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83200" y="328320"/>
            <a:ext cx="10497240" cy="1375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s-CL" sz="6390" spc="-1" strike="noStrike">
                <a:highlight>
                  <a:srgbClr val="ffff00"/>
                </a:highlight>
                <a:latin typeface="Arial"/>
              </a:rPr>
              <a:t>No olvidar...</a:t>
            </a:r>
            <a:endParaRPr b="0" lang="es-CL" sz="6390" spc="-1" strike="noStrike"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583200" y="1928520"/>
            <a:ext cx="5415480" cy="5503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65000"/>
          </a:bodyPr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latin typeface="Times New Roman"/>
              </a:rPr>
              <a:t>Consejos para ti:</a:t>
            </a:r>
            <a:endParaRPr b="0" lang="es-CL" sz="3200" spc="-1" strike="noStrike">
              <a:latin typeface="Arial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2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Organiza un espacio del hogar</a:t>
            </a:r>
            <a:endParaRPr b="0" lang="es-CL" sz="32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para </a:t>
            </a:r>
            <a:r>
              <a:rPr b="1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trabajar sin distraerte.</a:t>
            </a:r>
            <a:endParaRPr b="0" lang="es-CL" sz="32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2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Antes de comenzar a trabajar </a:t>
            </a:r>
            <a:endParaRPr b="0" lang="es-CL" sz="32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asegúrate de lavar tus manos</a:t>
            </a:r>
            <a:endParaRPr b="0" lang="es-CL" sz="32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y de tener todo lo necesario</a:t>
            </a:r>
            <a:r>
              <a:rPr b="1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: </a:t>
            </a:r>
            <a:endParaRPr b="0" lang="es-CL" sz="32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libros, cuadernos, lápices, </a:t>
            </a:r>
            <a:endParaRPr b="0" lang="es-CL" sz="32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goma, etc.   </a:t>
            </a:r>
            <a:endParaRPr b="0" lang="es-CL" sz="3200" spc="-1" strike="noStrike">
              <a:latin typeface="Arial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Lo ideal es realizar tu actividad </a:t>
            </a:r>
            <a:endParaRPr b="0" lang="es-CL" sz="3200" spc="-1" strike="noStrike">
              <a:latin typeface="Arial"/>
            </a:endParaRPr>
          </a:p>
          <a:p>
            <a:pPr marL="432000" indent="-324000" algn="just">
              <a:spcBef>
                <a:spcPts val="20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sentado y apoyado en una mesa.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263160" y="148680"/>
            <a:ext cx="1653120" cy="204912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3"/>
          <a:stretch/>
        </p:blipFill>
        <p:spPr>
          <a:xfrm rot="20511600">
            <a:off x="6973200" y="2053440"/>
            <a:ext cx="3308760" cy="476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1625400" y="0"/>
            <a:ext cx="9534600" cy="2377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s-CL" sz="6390" spc="-1" strike="noStrike">
                <a:latin typeface="Arial"/>
              </a:rPr>
              <a:t>Objetivo de aprendizaje (OA)</a:t>
            </a:r>
            <a:endParaRPr b="0" lang="es-CL" sz="6390" spc="-1" strike="noStrike">
              <a:latin typeface="Arial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583200" y="1928520"/>
            <a:ext cx="5165640" cy="519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28000"/>
          </a:bodyPr>
          <a:p>
            <a:pPr marL="432000" indent="-324000" algn="just">
              <a:spcBef>
                <a:spcPts val="20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4650" spc="-1" strike="noStrike">
                <a:latin typeface="Arial"/>
              </a:rPr>
              <a:t>06: 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4650" spc="-1" strike="noStrike"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346320" y="148680"/>
            <a:ext cx="1653120" cy="2049120"/>
          </a:xfrm>
          <a:prstGeom prst="rect">
            <a:avLst/>
          </a:prstGeom>
          <a:ln>
            <a:noFill/>
          </a:ln>
        </p:spPr>
      </p:pic>
      <p:pic>
        <p:nvPicPr>
          <p:cNvPr id="54" name="" descr=""/>
          <p:cNvPicPr/>
          <p:nvPr/>
        </p:nvPicPr>
        <p:blipFill>
          <a:blip r:embed="rId3"/>
          <a:stretch/>
        </p:blipFill>
        <p:spPr>
          <a:xfrm>
            <a:off x="6248520" y="2140920"/>
            <a:ext cx="4145760" cy="5186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1666440" y="328680"/>
            <a:ext cx="9414000" cy="1376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1" lang="es-CL" sz="2000" spc="-1" strike="noStrike">
                <a:highlight>
                  <a:srgbClr val="00a933"/>
                </a:highlight>
                <a:latin typeface="Arial"/>
              </a:rPr>
              <a:t>OA:Ejecutar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2000" spc="-1" strike="noStrike"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13320" y="148680"/>
            <a:ext cx="1653120" cy="2049120"/>
          </a:xfrm>
          <a:prstGeom prst="rect">
            <a:avLst/>
          </a:prstGeom>
          <a:ln>
            <a:noFill/>
          </a:ln>
        </p:spPr>
      </p:pic>
      <p:sp>
        <p:nvSpPr>
          <p:cNvPr id="57" name="TextShape 2"/>
          <p:cNvSpPr txBox="1"/>
          <p:nvPr/>
        </p:nvSpPr>
        <p:spPr>
          <a:xfrm>
            <a:off x="583200" y="1928520"/>
            <a:ext cx="10497240" cy="47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s-CL" sz="3200" spc="-1" strike="noStrike">
                <a:solidFill>
                  <a:srgbClr val="000000"/>
                </a:solidFill>
                <a:latin typeface="Arial"/>
              </a:rPr>
              <a:t>JUEGOS PREDEPORTIVOS</a:t>
            </a:r>
            <a:endParaRPr b="0" lang="es-CL" sz="3200" spc="-1" strike="noStrike">
              <a:latin typeface="Arial"/>
            </a:endParaRPr>
          </a:p>
          <a:p>
            <a:pPr algn="ctr"/>
            <a:endParaRPr b="0" lang="es-CL" sz="3200" spc="-1" strike="noStrike">
              <a:latin typeface="Arial"/>
            </a:endParaRPr>
          </a:p>
          <a:p>
            <a:pPr algn="ctr"/>
            <a:r>
              <a:rPr b="1" lang="es-CL" sz="3200" spc="-1" strike="noStrike">
                <a:solidFill>
                  <a:srgbClr val="000000"/>
                </a:solidFill>
                <a:latin typeface="Arial"/>
              </a:rPr>
              <a:t>¿Qué es un juego?</a:t>
            </a:r>
            <a:endParaRPr b="0" lang="es-C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2664000"/>
            <a:ext cx="5241240" cy="47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 algn="just">
              <a:spcBef>
                <a:spcPts val="20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400" spc="-1" strike="noStrike">
                <a:solidFill>
                  <a:srgbClr val="1c1c1c"/>
                </a:solidFill>
                <a:highlight>
                  <a:srgbClr val="bbe33d"/>
                </a:highlight>
                <a:latin typeface="Arial"/>
              </a:rPr>
              <a:t>Qué son los </a:t>
            </a:r>
            <a:r>
              <a:rPr b="1" lang="es-CL" sz="2400" spc="-1" strike="noStrike">
                <a:solidFill>
                  <a:srgbClr val="ff0000"/>
                </a:solidFill>
                <a:highlight>
                  <a:srgbClr val="bbe33d"/>
                </a:highlight>
                <a:latin typeface="Arial"/>
              </a:rPr>
              <a:t>juegos pre deportivos?</a:t>
            </a:r>
            <a:r>
              <a:rPr b="1" lang="es-CL" sz="2400" spc="-1" strike="noStrike">
                <a:solidFill>
                  <a:srgbClr val="1c1c1c"/>
                </a:solidFill>
                <a:highlight>
                  <a:srgbClr val="bbe33d"/>
                </a:highlight>
                <a:latin typeface="Arial"/>
              </a:rPr>
              <a:t> Para adentrarnos en lo que significa, lo primero que haremos será comprender el significado de </a:t>
            </a:r>
            <a:r>
              <a:rPr b="1" lang="es-CL" sz="2400" spc="-1" strike="noStrike">
                <a:solidFill>
                  <a:srgbClr val="c9211e"/>
                </a:solidFill>
                <a:highlight>
                  <a:srgbClr val="bbe33d"/>
                </a:highlight>
                <a:latin typeface="Arial"/>
              </a:rPr>
              <a:t>juego</a:t>
            </a:r>
            <a:r>
              <a:rPr b="1" lang="es-CL" sz="2400" spc="-1" strike="noStrike">
                <a:solidFill>
                  <a:srgbClr val="1c1c1c"/>
                </a:solidFill>
                <a:highlight>
                  <a:srgbClr val="bbe33d"/>
                </a:highlight>
                <a:latin typeface="Arial"/>
              </a:rPr>
              <a:t>. Un </a:t>
            </a:r>
            <a:r>
              <a:rPr b="1" lang="es-CL" sz="2400" spc="-1" strike="noStrike">
                <a:solidFill>
                  <a:srgbClr val="ff0000"/>
                </a:solidFill>
                <a:highlight>
                  <a:srgbClr val="bbe33d"/>
                </a:highlight>
                <a:latin typeface="Arial"/>
              </a:rPr>
              <a:t>juego</a:t>
            </a:r>
            <a:r>
              <a:rPr b="1" lang="es-CL" sz="2400" spc="-1" strike="noStrike">
                <a:solidFill>
                  <a:srgbClr val="1c1c1c"/>
                </a:solidFill>
                <a:highlight>
                  <a:srgbClr val="bbe33d"/>
                </a:highlight>
                <a:latin typeface="Arial"/>
              </a:rPr>
              <a:t> es una actividad donde participan </a:t>
            </a:r>
            <a:r>
              <a:rPr b="1" lang="es-CL" sz="2400" spc="-1" strike="noStrike">
                <a:solidFill>
                  <a:srgbClr val="ff0000"/>
                </a:solidFill>
                <a:highlight>
                  <a:srgbClr val="bbe33d"/>
                </a:highlight>
                <a:latin typeface="Arial"/>
              </a:rPr>
              <a:t>uno o más jugadores, </a:t>
            </a:r>
            <a:r>
              <a:rPr b="1" lang="es-CL" sz="2400" spc="-1" strike="noStrike">
                <a:solidFill>
                  <a:srgbClr val="000000"/>
                </a:solidFill>
                <a:highlight>
                  <a:srgbClr val="bbe33d"/>
                </a:highlight>
                <a:latin typeface="Arial"/>
              </a:rPr>
              <a:t>y </a:t>
            </a:r>
            <a:r>
              <a:rPr b="1" lang="es-CL" sz="2400" spc="-1" strike="noStrike">
                <a:solidFill>
                  <a:srgbClr val="1c1c1c"/>
                </a:solidFill>
                <a:highlight>
                  <a:srgbClr val="bbe33d"/>
                </a:highlight>
                <a:latin typeface="Arial"/>
              </a:rPr>
              <a:t>la principal idea no es competir o ganar, si no</a:t>
            </a:r>
            <a:r>
              <a:rPr b="1" lang="es-CL" sz="2400" spc="-1" strike="noStrike">
                <a:solidFill>
                  <a:srgbClr val="ff0000"/>
                </a:solidFill>
                <a:highlight>
                  <a:srgbClr val="bbe33d"/>
                </a:highlight>
                <a:latin typeface="Arial"/>
              </a:rPr>
              <a:t> divertirse y compartir</a:t>
            </a:r>
            <a:r>
              <a:rPr b="1" lang="es-CL" sz="2400" spc="-1" strike="noStrike">
                <a:solidFill>
                  <a:srgbClr val="1c1c1c"/>
                </a:solidFill>
                <a:highlight>
                  <a:srgbClr val="bbe33d"/>
                </a:highlight>
                <a:latin typeface="Arial"/>
              </a:rPr>
              <a:t> con personas que queremos.</a:t>
            </a:r>
            <a:endParaRPr b="0" lang="es-CL" sz="2400" spc="-1" strike="noStrike">
              <a:latin typeface="Arial"/>
            </a:endParaRPr>
          </a:p>
        </p:txBody>
      </p:sp>
      <p:sp>
        <p:nvSpPr>
          <p:cNvPr id="59" name="TextShape 2"/>
          <p:cNvSpPr txBox="1"/>
          <p:nvPr/>
        </p:nvSpPr>
        <p:spPr>
          <a:xfrm>
            <a:off x="1746000" y="423720"/>
            <a:ext cx="9414000" cy="1376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1" lang="es-CL" sz="20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OA:Ejecutar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2000" spc="-1" strike="noStrike"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2"/>
          <a:stretch/>
        </p:blipFill>
        <p:spPr>
          <a:xfrm>
            <a:off x="74880" y="38880"/>
            <a:ext cx="1653120" cy="2049120"/>
          </a:xfrm>
          <a:prstGeom prst="rect">
            <a:avLst/>
          </a:prstGeom>
          <a:ln>
            <a:noFill/>
          </a:ln>
        </p:spPr>
      </p:pic>
      <p:pic>
        <p:nvPicPr>
          <p:cNvPr id="61" name="" descr=""/>
          <p:cNvPicPr/>
          <p:nvPr/>
        </p:nvPicPr>
        <p:blipFill>
          <a:blip r:embed="rId3"/>
          <a:stretch/>
        </p:blipFill>
        <p:spPr>
          <a:xfrm>
            <a:off x="6226200" y="2664000"/>
            <a:ext cx="4573800" cy="3999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1666440" y="328680"/>
            <a:ext cx="9414000" cy="1376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1" lang="es-CL" sz="2000" spc="-1" strike="noStrike">
                <a:highlight>
                  <a:srgbClr val="ffff00"/>
                </a:highlight>
                <a:latin typeface="Arial"/>
              </a:rPr>
              <a:t>OA:Ejecutar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2000" spc="-1" strike="noStrike"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13320" y="148680"/>
            <a:ext cx="1653120" cy="204912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3"/>
          <a:stretch/>
        </p:blipFill>
        <p:spPr>
          <a:xfrm rot="21151200">
            <a:off x="8583480" y="1494720"/>
            <a:ext cx="2376000" cy="2609640"/>
          </a:xfrm>
          <a:prstGeom prst="rect">
            <a:avLst/>
          </a:prstGeom>
          <a:ln>
            <a:noFill/>
          </a:ln>
        </p:spPr>
      </p:pic>
      <p:sp>
        <p:nvSpPr>
          <p:cNvPr id="65" name="TextShape 2"/>
          <p:cNvSpPr txBox="1"/>
          <p:nvPr/>
        </p:nvSpPr>
        <p:spPr>
          <a:xfrm>
            <a:off x="5616000" y="2058840"/>
            <a:ext cx="5104440" cy="47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1" lang="es-CL" sz="3200" spc="-1" strike="noStrike">
                <a:highlight>
                  <a:srgbClr val="bbe33d"/>
                </a:highlight>
                <a:latin typeface="Arial"/>
              </a:rPr>
              <a:t>Un juego puede:</a:t>
            </a:r>
            <a:endParaRPr b="0" lang="es-CL" sz="3200" spc="-1" strike="noStrike">
              <a:latin typeface="Arial"/>
            </a:endParaRPr>
          </a:p>
          <a:p>
            <a:pPr algn="just"/>
            <a:r>
              <a:rPr b="1" lang="es-CL" sz="3200" spc="-1" strike="noStrike">
                <a:highlight>
                  <a:srgbClr val="bbe33d"/>
                </a:highlight>
                <a:latin typeface="Arial"/>
              </a:rPr>
              <a:t>- Tener reglas</a:t>
            </a:r>
            <a:endParaRPr b="0" lang="es-CL" sz="3200" spc="-1" strike="noStrike">
              <a:latin typeface="Arial"/>
            </a:endParaRPr>
          </a:p>
          <a:p>
            <a:pPr algn="just"/>
            <a:r>
              <a:rPr b="1" lang="es-CL" sz="3200" spc="-1" strike="noStrike">
                <a:highlight>
                  <a:srgbClr val="bbe33d"/>
                </a:highlight>
                <a:latin typeface="Arial"/>
              </a:rPr>
              <a:t>- Arbitro o juez</a:t>
            </a:r>
            <a:endParaRPr b="0" lang="es-CL" sz="3200" spc="-1" strike="noStrike">
              <a:latin typeface="Arial"/>
            </a:endParaRPr>
          </a:p>
          <a:p>
            <a:pPr algn="just"/>
            <a:r>
              <a:rPr b="1" lang="es-CL" sz="3200" spc="-1" strike="noStrike">
                <a:highlight>
                  <a:srgbClr val="bbe33d"/>
                </a:highlight>
                <a:latin typeface="Arial"/>
              </a:rPr>
              <a:t>- Tiempo máximo o mínimo de duración.</a:t>
            </a:r>
            <a:endParaRPr b="0" lang="es-CL" sz="3200" spc="-1" strike="noStrike">
              <a:latin typeface="Arial"/>
            </a:endParaRPr>
          </a:p>
          <a:p>
            <a:pPr algn="just"/>
            <a:r>
              <a:rPr b="1" lang="es-CL" sz="3200" spc="-1" strike="noStrike">
                <a:highlight>
                  <a:srgbClr val="bbe33d"/>
                </a:highlight>
                <a:latin typeface="Arial"/>
              </a:rPr>
              <a:t>- Campo de juego o cancha.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66" name="" descr=""/>
          <p:cNvPicPr/>
          <p:nvPr/>
        </p:nvPicPr>
        <p:blipFill>
          <a:blip r:embed="rId4"/>
          <a:stretch/>
        </p:blipFill>
        <p:spPr>
          <a:xfrm rot="21495000">
            <a:off x="1080000" y="2136240"/>
            <a:ext cx="3240000" cy="4768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288000" y="1872000"/>
            <a:ext cx="6408000" cy="47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20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4650" spc="-1" strike="noStrike">
                <a:latin typeface="Arial"/>
              </a:rPr>
              <a:t>Entonces, qué son los juegos predeportivos?</a:t>
            </a:r>
            <a:endParaRPr b="0" lang="es-CL" sz="4650" spc="-1" strike="noStrike">
              <a:latin typeface="Arial"/>
            </a:endParaRPr>
          </a:p>
          <a:p>
            <a:pPr marL="432000" indent="-324000" algn="just">
              <a:spcBef>
                <a:spcPts val="20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ffff"/>
                </a:solidFill>
                <a:highlight>
                  <a:srgbClr val="158466"/>
                </a:highlight>
                <a:latin typeface="Arial"/>
              </a:rPr>
              <a:t>Son aquellos juegos que exigen habilidades y movimientos propios de un deporte, ya sean desplazamientos, chutear un balón, lanzar este con las manos o atraparlo, etc.</a:t>
            </a:r>
            <a:endParaRPr b="0" lang="es-CL" sz="3200" spc="-1" strike="noStrike">
              <a:latin typeface="Arial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1746000" y="423720"/>
            <a:ext cx="9414000" cy="1376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1" lang="es-CL" sz="20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OA:Ejecutar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2000" spc="-1" strike="noStrike">
              <a:latin typeface="Arial"/>
            </a:endParaRPr>
          </a:p>
        </p:txBody>
      </p:sp>
      <p:pic>
        <p:nvPicPr>
          <p:cNvPr id="69" name="" descr=""/>
          <p:cNvPicPr/>
          <p:nvPr/>
        </p:nvPicPr>
        <p:blipFill>
          <a:blip r:embed="rId2"/>
          <a:stretch/>
        </p:blipFill>
        <p:spPr>
          <a:xfrm>
            <a:off x="74880" y="38880"/>
            <a:ext cx="1653120" cy="2049120"/>
          </a:xfrm>
          <a:prstGeom prst="rect">
            <a:avLst/>
          </a:prstGeom>
          <a:ln>
            <a:noFill/>
          </a:ln>
        </p:spPr>
      </p:pic>
      <p:pic>
        <p:nvPicPr>
          <p:cNvPr id="70" name="" descr=""/>
          <p:cNvPicPr/>
          <p:nvPr/>
        </p:nvPicPr>
        <p:blipFill>
          <a:blip r:embed="rId3"/>
          <a:stretch/>
        </p:blipFill>
        <p:spPr>
          <a:xfrm rot="1555200">
            <a:off x="7471440" y="2274120"/>
            <a:ext cx="3493800" cy="4322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2088000" y="328680"/>
            <a:ext cx="8992440" cy="1376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1" lang="es-CL" sz="2000" spc="-1" strike="noStrike">
                <a:highlight>
                  <a:srgbClr val="ffff00"/>
                </a:highlight>
                <a:latin typeface="Arial"/>
              </a:rPr>
              <a:t>OA:Ejecutar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2000" spc="-1" strike="noStrike">
              <a:latin typeface="Arial"/>
            </a:endParaRPr>
          </a:p>
        </p:txBody>
      </p:sp>
      <p:sp>
        <p:nvSpPr>
          <p:cNvPr id="72" name="TextShape 2"/>
          <p:cNvSpPr txBox="1"/>
          <p:nvPr/>
        </p:nvSpPr>
        <p:spPr>
          <a:xfrm>
            <a:off x="583200" y="1928520"/>
            <a:ext cx="10497240" cy="47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s-CL" sz="4800" spc="-1" strike="noStrike">
                <a:solidFill>
                  <a:srgbClr val="780373"/>
                </a:solidFill>
                <a:latin typeface="Arial"/>
              </a:rPr>
              <a:t>Para que sirven los juegos predeportivos?</a:t>
            </a:r>
            <a:endParaRPr b="0" lang="es-CL" sz="4800" spc="-1" strike="noStrike"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362880" y="209160"/>
            <a:ext cx="1653120" cy="2049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Application>LibreOffice/6.3.5.2$Linux_X86_64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2020-07-28T12:07:48Z</dcterms:created>
  <dc:creator/>
  <dc:description/>
  <dc:language>es-CL</dc:language>
  <cp:lastModifiedBy/>
  <dcterms:modified xsi:type="dcterms:W3CDTF">2020-08-05T19:06:56Z</dcterms:modified>
  <cp:revision>7</cp:revision>
  <dc:subject/>
  <dc:title/>
</cp:coreProperties>
</file>