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8.xml.rels" ContentType="application/vnd.openxmlformats-package.relationships+xml"/>
  <Override PartName="/ppt/slides/_rels/slide1.xml.rels" ContentType="application/vnd.openxmlformats-package.relationships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_rels/presentation.xml.rels" ContentType="application/vnd.openxmlformats-package.relationships+xml"/>
  <Override PartName="/ppt/media/image21.png" ContentType="image/png"/>
  <Override PartName="/ppt/media/image6.png" ContentType="image/png"/>
  <Override PartName="/ppt/media/image20.jpeg" ContentType="image/jpeg"/>
  <Override PartName="/ppt/media/image19.png" ContentType="image/png"/>
  <Override PartName="/ppt/media/image18.png" ContentType="image/png"/>
  <Override PartName="/ppt/media/image16.jpeg" ContentType="image/jpeg"/>
  <Override PartName="/ppt/media/image1.jpeg" ContentType="image/jpeg"/>
  <Override PartName="/ppt/media/image15.png" ContentType="image/png"/>
  <Override PartName="/ppt/media/image23.jpeg" ContentType="image/jpeg"/>
  <Override PartName="/ppt/media/image14.png" ContentType="image/png"/>
  <Override PartName="/ppt/media/image33.jpeg" ContentType="image/jpeg"/>
  <Override PartName="/ppt/media/image29.png" ContentType="image/png"/>
  <Override PartName="/ppt/media/image10.png" ContentType="image/png"/>
  <Override PartName="/ppt/media/image13.jpeg" ContentType="image/jpeg"/>
  <Override PartName="/ppt/media/image25.jpeg" ContentType="image/jpeg"/>
  <Override PartName="/ppt/media/image2.png" ContentType="image/png"/>
  <Override PartName="/ppt/media/image26.png" ContentType="image/png"/>
  <Override PartName="/ppt/media/image32.png" ContentType="image/png"/>
  <Override PartName="/ppt/media/image8.jpeg" ContentType="image/jpeg"/>
  <Override PartName="/ppt/media/image17.png" ContentType="image/png"/>
  <Override PartName="/ppt/media/image34.png" ContentType="image/png"/>
  <Override PartName="/ppt/media/image27.png" ContentType="image/png"/>
  <Override PartName="/ppt/media/image22.png" ContentType="image/png"/>
  <Override PartName="/ppt/media/image7.png" ContentType="image/png"/>
  <Override PartName="/ppt/media/image31.jpeg" ContentType="image/jpeg"/>
  <Override PartName="/ppt/media/image9.png" ContentType="image/png"/>
  <Override PartName="/ppt/media/image24.png" ContentType="image/png"/>
  <Override PartName="/ppt/media/image4.png" ContentType="image/png"/>
  <Override PartName="/ppt/media/image11.jpeg" ContentType="image/jpeg"/>
  <Override PartName="/ppt/media/image30.png" ContentType="image/png"/>
  <Override PartName="/ppt/media/image3.jpeg" ContentType="image/jpeg"/>
  <Override PartName="/ppt/media/image5.jpeg" ContentType="image/jpeg"/>
  <Override PartName="/ppt/media/image28.jpeg" ContentType="image/jpeg"/>
  <Override PartName="/ppt/media/image12.png" ContentType="image/png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7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6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1663362" cy="8243887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83200" y="328680"/>
            <a:ext cx="10496880" cy="137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82840" y="1928880"/>
            <a:ext cx="1049652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82840" y="4426200"/>
            <a:ext cx="1049652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83200" y="328680"/>
            <a:ext cx="10496880" cy="137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82840" y="1928880"/>
            <a:ext cx="512208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961240" y="1928880"/>
            <a:ext cx="512208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82840" y="4426200"/>
            <a:ext cx="512208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961240" y="4426200"/>
            <a:ext cx="512208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83200" y="328680"/>
            <a:ext cx="10496880" cy="137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82840" y="1928880"/>
            <a:ext cx="337968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131720" y="1928880"/>
            <a:ext cx="337968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7680960" y="1928880"/>
            <a:ext cx="337968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82840" y="4426200"/>
            <a:ext cx="337968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131720" y="4426200"/>
            <a:ext cx="337968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7680960" y="4426200"/>
            <a:ext cx="337968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83200" y="328680"/>
            <a:ext cx="10496880" cy="137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82840" y="1928880"/>
            <a:ext cx="10496520" cy="4780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83200" y="328680"/>
            <a:ext cx="10496880" cy="137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82840" y="1928880"/>
            <a:ext cx="10496520" cy="478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83200" y="328680"/>
            <a:ext cx="10496880" cy="137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82840" y="1928880"/>
            <a:ext cx="5122080" cy="478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961240" y="1928880"/>
            <a:ext cx="5122080" cy="478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83200" y="328680"/>
            <a:ext cx="10496880" cy="137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83200" y="328680"/>
            <a:ext cx="10496880" cy="6379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83200" y="328680"/>
            <a:ext cx="10496880" cy="137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82840" y="1928880"/>
            <a:ext cx="512208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961240" y="1928880"/>
            <a:ext cx="5122080" cy="478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82840" y="4426200"/>
            <a:ext cx="512208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83200" y="328680"/>
            <a:ext cx="10496880" cy="137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82840" y="1928880"/>
            <a:ext cx="10496520" cy="4780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83200" y="328680"/>
            <a:ext cx="10496880" cy="137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82840" y="1928880"/>
            <a:ext cx="5122080" cy="478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961240" y="1928880"/>
            <a:ext cx="512208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961240" y="4426200"/>
            <a:ext cx="512208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83200" y="328680"/>
            <a:ext cx="10496880" cy="137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82840" y="1928880"/>
            <a:ext cx="512208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961240" y="1928880"/>
            <a:ext cx="512208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82840" y="4426200"/>
            <a:ext cx="1049652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83200" y="328680"/>
            <a:ext cx="10496880" cy="137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82840" y="1928880"/>
            <a:ext cx="1049652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82840" y="4426200"/>
            <a:ext cx="1049652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83200" y="328680"/>
            <a:ext cx="10496880" cy="137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82840" y="1928880"/>
            <a:ext cx="512208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961240" y="1928880"/>
            <a:ext cx="512208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82840" y="4426200"/>
            <a:ext cx="512208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961240" y="4426200"/>
            <a:ext cx="512208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83200" y="328680"/>
            <a:ext cx="10496880" cy="137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82840" y="1928880"/>
            <a:ext cx="337968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131720" y="1928880"/>
            <a:ext cx="337968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7680960" y="1928880"/>
            <a:ext cx="337968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82840" y="4426200"/>
            <a:ext cx="337968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131720" y="4426200"/>
            <a:ext cx="337968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7680960" y="4426200"/>
            <a:ext cx="337968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83200" y="328680"/>
            <a:ext cx="10496880" cy="137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82840" y="1928880"/>
            <a:ext cx="10496520" cy="478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83200" y="328680"/>
            <a:ext cx="10496880" cy="137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82840" y="1928880"/>
            <a:ext cx="5122080" cy="478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961240" y="1928880"/>
            <a:ext cx="5122080" cy="478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83200" y="328680"/>
            <a:ext cx="10496880" cy="137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83200" y="328680"/>
            <a:ext cx="10496880" cy="6379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83200" y="328680"/>
            <a:ext cx="10496880" cy="137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82840" y="1928880"/>
            <a:ext cx="512208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961240" y="1928880"/>
            <a:ext cx="5122080" cy="478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82840" y="4426200"/>
            <a:ext cx="512208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83200" y="328680"/>
            <a:ext cx="10496880" cy="137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82840" y="1928880"/>
            <a:ext cx="5122080" cy="478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961240" y="1928880"/>
            <a:ext cx="512208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961240" y="4426200"/>
            <a:ext cx="512208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83200" y="328680"/>
            <a:ext cx="10496880" cy="137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82840" y="1928880"/>
            <a:ext cx="512208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961240" y="1928880"/>
            <a:ext cx="512208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82840" y="4426200"/>
            <a:ext cx="1049652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83200" y="328680"/>
            <a:ext cx="10496880" cy="137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s-CL" sz="1800" spc="-1" strike="noStrike">
                <a:latin typeface="Arial"/>
              </a:rPr>
              <a:t>Pulse para editar el formato del texto de título</a:t>
            </a:r>
            <a:endParaRPr b="0" lang="es-CL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82840" y="1928880"/>
            <a:ext cx="10496520" cy="478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latin typeface="Arial"/>
              </a:rPr>
              <a:t>Pulse para editar el formato de esquema del texto</a:t>
            </a:r>
            <a:endParaRPr b="0" lang="es-CL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CL" sz="2800" spc="-1" strike="noStrike">
                <a:latin typeface="Arial"/>
              </a:rPr>
              <a:t>Segundo nivel del esquema</a:t>
            </a:r>
            <a:endParaRPr b="0" lang="es-CL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400" spc="-1" strike="noStrike">
                <a:latin typeface="Arial"/>
              </a:rPr>
              <a:t>Tercer nivel del esquema</a:t>
            </a:r>
            <a:endParaRPr b="0" lang="es-CL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CL" sz="2000" spc="-1" strike="noStrike">
                <a:latin typeface="Arial"/>
              </a:rPr>
              <a:t>Cuarto nivel del esquema</a:t>
            </a:r>
            <a:endParaRPr b="0" lang="es-CL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000" spc="-1" strike="noStrike">
                <a:latin typeface="Arial"/>
              </a:rPr>
              <a:t>Quinto nivel del esquema</a:t>
            </a:r>
            <a:endParaRPr b="0" lang="es-CL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000" spc="-1" strike="noStrike">
                <a:latin typeface="Arial"/>
              </a:rPr>
              <a:t>Sexto nivel del esquema</a:t>
            </a:r>
            <a:endParaRPr b="0" lang="es-CL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000" spc="-1" strike="noStrike">
                <a:latin typeface="Arial"/>
              </a:rPr>
              <a:t>Séptimo nivel del esquema</a:t>
            </a:r>
            <a:endParaRPr b="0" lang="es-CL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83200" y="328680"/>
            <a:ext cx="10496880" cy="137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s-CL" sz="1800" spc="-1" strike="noStrike">
                <a:latin typeface="Arial"/>
              </a:rPr>
              <a:t>Pulse para editar el formato del texto de título</a:t>
            </a:r>
            <a:endParaRPr b="0" lang="es-CL" sz="18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83200" y="1928520"/>
            <a:ext cx="10496880" cy="478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1800" spc="-1" strike="noStrike">
                <a:latin typeface="Arial"/>
              </a:rPr>
              <a:t>Pulse para editar el formato de esquema del texto</a:t>
            </a:r>
            <a:endParaRPr b="0" lang="es-CL" sz="1800" spc="-1" strike="noStrike">
              <a:latin typeface="Arial"/>
            </a:endParaRPr>
          </a:p>
          <a:p>
            <a:pPr lvl="1" marL="864000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CL" sz="1800" spc="-1" strike="noStrike">
                <a:latin typeface="Arial"/>
              </a:rPr>
              <a:t>Segundo nivel del esquema</a:t>
            </a:r>
            <a:endParaRPr b="0" lang="es-CL" sz="1800" spc="-1" strike="noStrike">
              <a:latin typeface="Arial"/>
            </a:endParaRPr>
          </a:p>
          <a:p>
            <a:pPr lvl="2" marL="1296000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1800" spc="-1" strike="noStrike">
                <a:latin typeface="Arial"/>
              </a:rPr>
              <a:t>Tercer nivel del esquema</a:t>
            </a:r>
            <a:endParaRPr b="0" lang="es-CL" sz="1800" spc="-1" strike="noStrike">
              <a:latin typeface="Arial"/>
            </a:endParaRPr>
          </a:p>
          <a:p>
            <a:pPr lvl="3" marL="1728000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CL" sz="1800" spc="-1" strike="noStrike">
                <a:latin typeface="Arial"/>
              </a:rPr>
              <a:t>Cuarto nivel del esquema</a:t>
            </a:r>
            <a:endParaRPr b="0" lang="es-CL" sz="1800" spc="-1" strike="noStrike">
              <a:latin typeface="Arial"/>
            </a:endParaRPr>
          </a:p>
          <a:p>
            <a:pPr lvl="4" marL="2160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1800" spc="-1" strike="noStrike">
                <a:latin typeface="Arial"/>
              </a:rPr>
              <a:t>Quinto nivel del esquema</a:t>
            </a:r>
            <a:endParaRPr b="0" lang="es-CL" sz="1800" spc="-1" strike="noStrike">
              <a:latin typeface="Arial"/>
            </a:endParaRPr>
          </a:p>
          <a:p>
            <a:pPr lvl="5" marL="2592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1800" spc="-1" strike="noStrike">
                <a:latin typeface="Arial"/>
              </a:rPr>
              <a:t>Sexto nivel del esquema</a:t>
            </a:r>
            <a:endParaRPr b="0" lang="es-CL" sz="1800" spc="-1" strike="noStrike">
              <a:latin typeface="Arial"/>
            </a:endParaRPr>
          </a:p>
          <a:p>
            <a:pPr lvl="6" marL="3024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1800" spc="-1" strike="noStrike">
                <a:latin typeface="Arial"/>
              </a:rPr>
              <a:t>Séptimo nivel del esquema</a:t>
            </a:r>
            <a:endParaRPr b="0" lang="es-CL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image" Target="../media/image32.png"/><Relationship Id="rId3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image" Target="../media/image34.png"/><Relationship Id="rId3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596520" y="328320"/>
            <a:ext cx="10496880" cy="1375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s-CL" sz="6390" spc="-1" strike="noStrike">
                <a:solidFill>
                  <a:srgbClr val="3465a4"/>
                </a:solidFill>
                <a:latin typeface="Arial"/>
              </a:rPr>
              <a:t>BIENVENIDOS</a:t>
            </a:r>
            <a:endParaRPr b="0" lang="es-CL" sz="6390" spc="-1" strike="noStrike"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583200" y="952560"/>
            <a:ext cx="10496880" cy="790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endParaRPr b="0" lang="es-CL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CL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CL" sz="4650" spc="-1" strike="noStrike">
                <a:latin typeface="Arial"/>
              </a:rPr>
              <a:t>Clase Nº1 de Educación Física</a:t>
            </a:r>
            <a:endParaRPr b="0" lang="es-CL" sz="465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CL" sz="4650" spc="-1" strike="noStrike">
                <a:latin typeface="Arial"/>
              </a:rPr>
              <a:t>Profesor Bernardo Valenzuela</a:t>
            </a:r>
            <a:endParaRPr b="0" lang="es-CL" sz="465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CL" sz="465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CL" sz="4650" spc="-1" strike="noStrike">
                <a:highlight>
                  <a:srgbClr val="ffff00"/>
                </a:highlight>
                <a:latin typeface="Arial"/>
              </a:rPr>
              <a:t>Valor del mes: TOLERANCIA</a:t>
            </a:r>
            <a:endParaRPr b="0" lang="es-CL" sz="465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CL" sz="465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CL" sz="465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CL" sz="4650" spc="-1" strike="noStrike">
                <a:highlight>
                  <a:srgbClr val="ffff00"/>
                </a:highlight>
                <a:latin typeface="Arial"/>
              </a:rPr>
              <a:t>UNIDAD III</a:t>
            </a:r>
            <a:endParaRPr b="0" lang="es-CL" sz="465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CL" sz="4650" spc="-1" strike="noStrike">
                <a:highlight>
                  <a:srgbClr val="ffff00"/>
                </a:highlight>
                <a:latin typeface="Arial"/>
              </a:rPr>
              <a:t>JUEGOS PREDEPORTIVOS</a:t>
            </a:r>
            <a:endParaRPr b="0" lang="es-CL" sz="465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CL" sz="465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CL" sz="4650" spc="-1" strike="noStrike">
                <a:highlight>
                  <a:srgbClr val="ffff00"/>
                </a:highlight>
                <a:latin typeface="Arial"/>
              </a:rPr>
              <a:t>4ºA</a:t>
            </a:r>
            <a:endParaRPr b="0" lang="es-CL" sz="4650" spc="-1" strike="noStrike">
              <a:latin typeface="Arial"/>
            </a:endParaRPr>
          </a:p>
        </p:txBody>
      </p:sp>
      <p:pic>
        <p:nvPicPr>
          <p:cNvPr id="78" name="" descr=""/>
          <p:cNvPicPr/>
          <p:nvPr/>
        </p:nvPicPr>
        <p:blipFill>
          <a:blip r:embed="rId2"/>
          <a:stretch/>
        </p:blipFill>
        <p:spPr>
          <a:xfrm>
            <a:off x="596520" y="209160"/>
            <a:ext cx="1652760" cy="2048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583200" y="1928520"/>
            <a:ext cx="5320440" cy="4780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61000"/>
          </a:bodyPr>
          <a:p>
            <a:pPr marL="432000" indent="-323640" algn="just">
              <a:lnSpc>
                <a:spcPct val="100000"/>
              </a:lnSpc>
              <a:spcBef>
                <a:spcPts val="205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4650" spc="-1" strike="noStrike">
                <a:highlight>
                  <a:srgbClr val="ffff00"/>
                </a:highlight>
                <a:latin typeface="Arial"/>
              </a:rPr>
              <a:t>La practica de los juegos predeportivos nos ayuda a prepararnos para comenzar a realizar deportes específicos como el futbol, basquetbol, etc.</a:t>
            </a:r>
            <a:endParaRPr b="0" lang="es-CL" sz="465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052"/>
              </a:spcBef>
            </a:pPr>
            <a:endParaRPr b="0" lang="es-CL" sz="465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052"/>
              </a:spcBef>
            </a:pPr>
            <a:endParaRPr b="0" lang="es-CL" sz="4650" spc="-1" strike="noStrike">
              <a:latin typeface="Arial"/>
            </a:endParaRPr>
          </a:p>
        </p:txBody>
      </p:sp>
      <p:sp>
        <p:nvSpPr>
          <p:cNvPr id="110" name="CustomShape 2"/>
          <p:cNvSpPr/>
          <p:nvPr/>
        </p:nvSpPr>
        <p:spPr>
          <a:xfrm>
            <a:off x="1656000" y="432000"/>
            <a:ext cx="9413640" cy="1375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just">
              <a:lnSpc>
                <a:spcPct val="100000"/>
              </a:lnSpc>
            </a:pPr>
            <a:r>
              <a:rPr b="1" lang="es-CL" sz="2000" spc="-1" strike="noStrike">
                <a:latin typeface="Arial"/>
              </a:rPr>
              <a:t>OA:Ejecutar actividades físicas de intensidad moderada a vigorosa que desarrollen la condición física por medio de la práctica de ejercicios de resistencia cardiovascular, fuerza, flexibilidad y velocidad, mejorando sus resultados personales.</a:t>
            </a:r>
            <a:endParaRPr b="0" lang="es-CL" sz="2000" spc="-1" strike="noStrike">
              <a:latin typeface="Arial"/>
            </a:endParaRPr>
          </a:p>
        </p:txBody>
      </p:sp>
      <p:pic>
        <p:nvPicPr>
          <p:cNvPr id="111" name="" descr=""/>
          <p:cNvPicPr/>
          <p:nvPr/>
        </p:nvPicPr>
        <p:blipFill>
          <a:blip r:embed="rId2"/>
          <a:stretch/>
        </p:blipFill>
        <p:spPr>
          <a:xfrm>
            <a:off x="74880" y="38880"/>
            <a:ext cx="1652760" cy="2048760"/>
          </a:xfrm>
          <a:prstGeom prst="rect">
            <a:avLst/>
          </a:prstGeom>
          <a:ln>
            <a:noFill/>
          </a:ln>
        </p:spPr>
      </p:pic>
      <p:pic>
        <p:nvPicPr>
          <p:cNvPr id="112" name="" descr=""/>
          <p:cNvPicPr/>
          <p:nvPr/>
        </p:nvPicPr>
        <p:blipFill>
          <a:blip r:embed="rId3"/>
          <a:stretch/>
        </p:blipFill>
        <p:spPr>
          <a:xfrm rot="20305800">
            <a:off x="7417080" y="2583360"/>
            <a:ext cx="2495880" cy="3337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583200" y="1928520"/>
            <a:ext cx="5415120" cy="550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640">
              <a:lnSpc>
                <a:spcPct val="100000"/>
              </a:lnSpc>
              <a:spcBef>
                <a:spcPts val="205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4650" spc="-1" strike="noStrike">
                <a:latin typeface="Arial"/>
              </a:rPr>
              <a:t>Ahora veremos 2 ejemplos de juegos predeportivos, uno igual al futbol (Medio) y otro al basquetbol (10 pases).</a:t>
            </a:r>
            <a:endParaRPr b="0" lang="es-CL" sz="4650" spc="-1" strike="noStrike">
              <a:latin typeface="Arial"/>
            </a:endParaRPr>
          </a:p>
        </p:txBody>
      </p:sp>
      <p:pic>
        <p:nvPicPr>
          <p:cNvPr id="114" name="" descr=""/>
          <p:cNvPicPr/>
          <p:nvPr/>
        </p:nvPicPr>
        <p:blipFill>
          <a:blip r:embed="rId2"/>
          <a:stretch/>
        </p:blipFill>
        <p:spPr>
          <a:xfrm>
            <a:off x="263160" y="148680"/>
            <a:ext cx="1652760" cy="2048760"/>
          </a:xfrm>
          <a:prstGeom prst="rect">
            <a:avLst/>
          </a:prstGeom>
          <a:ln>
            <a:noFill/>
          </a:ln>
        </p:spPr>
      </p:pic>
      <p:pic>
        <p:nvPicPr>
          <p:cNvPr id="115" name="" descr=""/>
          <p:cNvPicPr/>
          <p:nvPr/>
        </p:nvPicPr>
        <p:blipFill>
          <a:blip r:embed="rId3"/>
          <a:stretch/>
        </p:blipFill>
        <p:spPr>
          <a:xfrm rot="20511600">
            <a:off x="6972840" y="2053440"/>
            <a:ext cx="3308400" cy="4768560"/>
          </a:xfrm>
          <a:prstGeom prst="rect">
            <a:avLst/>
          </a:prstGeom>
          <a:ln>
            <a:noFill/>
          </a:ln>
        </p:spPr>
      </p:pic>
      <p:sp>
        <p:nvSpPr>
          <p:cNvPr id="116" name="CustomShape 2"/>
          <p:cNvSpPr/>
          <p:nvPr/>
        </p:nvSpPr>
        <p:spPr>
          <a:xfrm>
            <a:off x="2016000" y="432360"/>
            <a:ext cx="9049680" cy="1375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just">
              <a:lnSpc>
                <a:spcPct val="100000"/>
              </a:lnSpc>
            </a:pPr>
            <a:r>
              <a:rPr b="1" lang="es-CL" sz="2000" spc="-1" strike="noStrike">
                <a:highlight>
                  <a:srgbClr val="ffffff"/>
                </a:highlight>
                <a:latin typeface="Arial"/>
              </a:rPr>
              <a:t>OA:Ejecutar actividades físicas de intensidad moderada a vigorosa que desarrollen la condición física por medio de la práctica de ejercicios de resistencia cardiovascular, fuerza, flexibilidad y velocidad, mejorando sus resultados personales.</a:t>
            </a:r>
            <a:endParaRPr b="0" lang="es-CL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" descr=""/>
          <p:cNvPicPr/>
          <p:nvPr/>
        </p:nvPicPr>
        <p:blipFill>
          <a:blip r:embed="rId2"/>
          <a:stretch/>
        </p:blipFill>
        <p:spPr>
          <a:xfrm>
            <a:off x="24840" y="144000"/>
            <a:ext cx="1990800" cy="1887480"/>
          </a:xfrm>
          <a:prstGeom prst="rect">
            <a:avLst/>
          </a:prstGeom>
          <a:ln>
            <a:noFill/>
          </a:ln>
        </p:spPr>
      </p:pic>
      <p:sp>
        <p:nvSpPr>
          <p:cNvPr id="118" name="CustomShape 1"/>
          <p:cNvSpPr/>
          <p:nvPr/>
        </p:nvSpPr>
        <p:spPr>
          <a:xfrm>
            <a:off x="2088000" y="423720"/>
            <a:ext cx="9071640" cy="1375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just">
              <a:lnSpc>
                <a:spcPct val="100000"/>
              </a:lnSpc>
            </a:pPr>
            <a:r>
              <a:rPr b="1" lang="es-CL" sz="2000" spc="-1" strike="noStrike">
                <a:highlight>
                  <a:srgbClr val="ffff00"/>
                </a:highlight>
                <a:latin typeface="Arial"/>
              </a:rPr>
              <a:t>OA:Ejecutar actividades físicas de intensidad moderada a vigorosa que desarrollen la condición física por medio de la práctica de ejercicios de resistencia cardiovascular, fuerza, flexibilidad y velocidad, mejorando sus resultados personales.</a:t>
            </a:r>
            <a:endParaRPr b="0" lang="es-CL" sz="2000" spc="-1" strike="noStrike">
              <a:latin typeface="Arial"/>
            </a:endParaRPr>
          </a:p>
        </p:txBody>
      </p:sp>
      <p:sp>
        <p:nvSpPr>
          <p:cNvPr id="119" name="CustomShape 2"/>
          <p:cNvSpPr/>
          <p:nvPr/>
        </p:nvSpPr>
        <p:spPr>
          <a:xfrm>
            <a:off x="583200" y="2031840"/>
            <a:ext cx="10496880" cy="4780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es-CL" sz="4000" spc="-1" strike="noStrike">
                <a:latin typeface="Arial"/>
              </a:rPr>
              <a:t>Importante recordar…</a:t>
            </a:r>
            <a:endParaRPr b="0" lang="es-CL" sz="4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es-CL" sz="3200" spc="-1" strike="noStrike">
                <a:latin typeface="Arial"/>
              </a:rPr>
              <a:t>1.- En los </a:t>
            </a:r>
            <a:r>
              <a:rPr b="1" lang="es-CL" sz="3200" spc="-1" strike="noStrike">
                <a:solidFill>
                  <a:srgbClr val="c9211e"/>
                </a:solidFill>
                <a:latin typeface="Arial"/>
              </a:rPr>
              <a:t>juegos puede participar 1 o más jugadores y no es necesario competir, pero si divertirnos.</a:t>
            </a:r>
            <a:endParaRPr b="0" lang="es-CL" sz="3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es-CL" sz="3200" spc="-1" strike="noStrike">
                <a:solidFill>
                  <a:srgbClr val="c9211e"/>
                </a:solidFill>
                <a:latin typeface="Arial"/>
              </a:rPr>
              <a:t>2.-Los juegos y los juegos predeportivos pueden tener reglas, tiempo y espacio para jugar.</a:t>
            </a:r>
            <a:endParaRPr b="0" lang="es-CL" sz="3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es-CL" sz="3200" spc="-1" strike="noStrike">
                <a:solidFill>
                  <a:srgbClr val="c9211e"/>
                </a:solidFill>
                <a:latin typeface="Arial"/>
              </a:rPr>
              <a:t>3.-Los juegos predeportivos sirven para prepararnos para practicar otros deportes, por que tienen movimientos muy parecidos al deporte real.</a:t>
            </a:r>
            <a:endParaRPr b="0" lang="es-CL" sz="3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es-CL" sz="3200" spc="-1" strike="noStrike">
                <a:solidFill>
                  <a:srgbClr val="c9211e"/>
                </a:solidFill>
                <a:latin typeface="Arial"/>
              </a:rPr>
              <a:t>4.-No es necesario ganar o perder, pues el fin del juego no es ganar.</a:t>
            </a:r>
            <a:endParaRPr b="0" lang="es-CL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2016000" y="328320"/>
            <a:ext cx="9077400" cy="1375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just">
              <a:lnSpc>
                <a:spcPct val="100000"/>
              </a:lnSpc>
            </a:pPr>
            <a:r>
              <a:rPr b="1" lang="es-CL" sz="2000" spc="-1" strike="noStrike">
                <a:highlight>
                  <a:srgbClr val="ffff00"/>
                </a:highlight>
                <a:latin typeface="Arial"/>
              </a:rPr>
              <a:t>OA:Ejecutar actividades físicas de intensidad moderada a vigorosa que desarrollen la condición física por medio de la práctica de ejercicios de resistencia cardiovascular, fuerza, flexibilidad y velocidad, mejorando sus resultados personales.</a:t>
            </a:r>
            <a:endParaRPr b="0" lang="es-CL" sz="2000" spc="-1" strike="noStrike">
              <a:latin typeface="Arial"/>
            </a:endParaRPr>
          </a:p>
        </p:txBody>
      </p:sp>
      <p:sp>
        <p:nvSpPr>
          <p:cNvPr id="121" name="CustomShape 2"/>
          <p:cNvSpPr/>
          <p:nvPr/>
        </p:nvSpPr>
        <p:spPr>
          <a:xfrm>
            <a:off x="583200" y="1928880"/>
            <a:ext cx="10496880" cy="541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just">
              <a:lnSpc>
                <a:spcPct val="100000"/>
              </a:lnSpc>
            </a:pPr>
            <a:r>
              <a:rPr b="0" lang="es-CL" sz="3600" spc="-1" strike="noStrike">
                <a:highlight>
                  <a:srgbClr val="ffff00"/>
                </a:highlight>
                <a:latin typeface="Arial"/>
              </a:rPr>
              <a:t>Es muy importante jugar, pero esto no servirá de nada si no disfrutamos y no tenemos un momento alegre. </a:t>
            </a:r>
            <a:endParaRPr b="0" lang="es-CL" sz="3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s-CL" sz="3600" spc="-1" strike="noStrike">
                <a:highlight>
                  <a:srgbClr val="ffff00"/>
                </a:highlight>
                <a:latin typeface="Arial"/>
              </a:rPr>
              <a:t>Existen juegos donde no seremos los mejores jugadores, pero tambien existen juegos en que si seremos el mejor jugador o jugadora. Por eso, es importante saber que no somos buenos  para todos los juegos o deportes, pero si podemos ser muy buenos y talentosos en uno, lo importante ser ser feliz y pasar un momento alegre.</a:t>
            </a:r>
            <a:endParaRPr b="0" lang="es-CL" sz="3600" spc="-1" strike="noStrike">
              <a:latin typeface="Arial"/>
            </a:endParaRPr>
          </a:p>
        </p:txBody>
      </p:sp>
      <p:pic>
        <p:nvPicPr>
          <p:cNvPr id="122" name="" descr=""/>
          <p:cNvPicPr/>
          <p:nvPr/>
        </p:nvPicPr>
        <p:blipFill>
          <a:blip r:embed="rId2"/>
          <a:stretch/>
        </p:blipFill>
        <p:spPr>
          <a:xfrm>
            <a:off x="362880" y="209160"/>
            <a:ext cx="1652760" cy="2048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878760" y="328320"/>
            <a:ext cx="10496880" cy="1375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s-CL" sz="6390" spc="-1" strike="noStrike">
                <a:highlight>
                  <a:srgbClr val="ffff00"/>
                </a:highlight>
                <a:latin typeface="Arial"/>
              </a:rPr>
              <a:t>Reglas de cada clase</a:t>
            </a:r>
            <a:endParaRPr b="0" lang="es-CL" sz="6390" spc="-1" strike="noStrike">
              <a:latin typeface="Arial"/>
            </a:endParaRPr>
          </a:p>
        </p:txBody>
      </p:sp>
      <p:sp>
        <p:nvSpPr>
          <p:cNvPr id="80" name="CustomShape 2"/>
          <p:cNvSpPr/>
          <p:nvPr/>
        </p:nvSpPr>
        <p:spPr>
          <a:xfrm>
            <a:off x="583200" y="965160"/>
            <a:ext cx="10496880" cy="670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endParaRPr b="0" lang="es-C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CL" sz="4650" spc="-1" strike="noStrike">
                <a:latin typeface="Arial"/>
              </a:rPr>
              <a:t>1.-Mantener micrófonos apagados.</a:t>
            </a:r>
            <a:endParaRPr b="0" lang="es-CL" sz="46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CL" sz="4650" spc="-1" strike="noStrike">
                <a:latin typeface="Arial"/>
              </a:rPr>
              <a:t>2.-Si tienes problemas de conexión apaga tu cámara pero permanece en la clase.</a:t>
            </a:r>
            <a:endParaRPr b="0" lang="es-CL" sz="46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CL" sz="4650" spc="-1" strike="noStrike">
                <a:latin typeface="Arial"/>
              </a:rPr>
              <a:t>3.-Preguntas y dudas a través del chat.</a:t>
            </a:r>
            <a:endParaRPr b="0" lang="es-CL" sz="46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CL" sz="4650" spc="-1" strike="noStrike">
                <a:latin typeface="Arial"/>
              </a:rPr>
              <a:t>4.-La clase tiene una duración máxima de una hora.</a:t>
            </a:r>
            <a:endParaRPr b="0" lang="es-CL" sz="465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CL" sz="4650" spc="-1" strike="noStrike">
              <a:latin typeface="Arial"/>
            </a:endParaRPr>
          </a:p>
        </p:txBody>
      </p:sp>
      <p:pic>
        <p:nvPicPr>
          <p:cNvPr id="81" name="" descr=""/>
          <p:cNvPicPr/>
          <p:nvPr/>
        </p:nvPicPr>
        <p:blipFill>
          <a:blip r:embed="rId2"/>
          <a:stretch/>
        </p:blipFill>
        <p:spPr>
          <a:xfrm>
            <a:off x="596520" y="209520"/>
            <a:ext cx="1652760" cy="2048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583200" y="328320"/>
            <a:ext cx="10496880" cy="1375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s-CL" sz="6390" spc="-1" strike="noStrike">
                <a:highlight>
                  <a:srgbClr val="ffff00"/>
                </a:highlight>
                <a:latin typeface="Arial"/>
              </a:rPr>
              <a:t>No olvidar...</a:t>
            </a:r>
            <a:endParaRPr b="0" lang="es-CL" sz="6390" spc="-1" strike="noStrike">
              <a:latin typeface="Arial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583200" y="1928520"/>
            <a:ext cx="5415120" cy="550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65000"/>
          </a:bodyPr>
          <a:p>
            <a:pPr marL="432000" indent="-323640" algn="just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latin typeface="Times New Roman"/>
              </a:rPr>
              <a:t>Consejos para ti:</a:t>
            </a:r>
            <a:endParaRPr b="0" lang="es-CL" sz="32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539"/>
              </a:spcBef>
            </a:pPr>
            <a:endParaRPr b="0" lang="es-CL" sz="32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latin typeface="Times New Roman"/>
                <a:ea typeface="Libre Franklin"/>
              </a:rPr>
              <a:t>Organiza un espacio del hogar</a:t>
            </a:r>
            <a:endParaRPr b="0" lang="es-CL" sz="32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latin typeface="Times New Roman"/>
                <a:ea typeface="Libre Franklin"/>
              </a:rPr>
              <a:t>para </a:t>
            </a:r>
            <a:r>
              <a:rPr b="1" lang="es-CL" sz="3200" spc="-1" strike="noStrike">
                <a:solidFill>
                  <a:srgbClr val="000000"/>
                </a:solidFill>
                <a:latin typeface="Times New Roman"/>
                <a:ea typeface="Libre Franklin"/>
              </a:rPr>
              <a:t>trabajar sin distraerte.</a:t>
            </a:r>
            <a:endParaRPr b="0" lang="es-CL" sz="3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s-CL" sz="32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latin typeface="Times New Roman"/>
                <a:ea typeface="Libre Franklin"/>
              </a:rPr>
              <a:t>Antes de comenzar a trabajar </a:t>
            </a:r>
            <a:endParaRPr b="0" lang="es-CL" sz="32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latin typeface="Times New Roman"/>
                <a:ea typeface="Libre Franklin"/>
              </a:rPr>
              <a:t>asegúrate de lavar tus manos</a:t>
            </a:r>
            <a:endParaRPr b="0" lang="es-CL" sz="32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latin typeface="Times New Roman"/>
                <a:ea typeface="Libre Franklin"/>
              </a:rPr>
              <a:t>y de tener todo lo necesario</a:t>
            </a:r>
            <a:r>
              <a:rPr b="1" lang="es-CL" sz="3200" spc="-1" strike="noStrike">
                <a:solidFill>
                  <a:srgbClr val="000000"/>
                </a:solidFill>
                <a:latin typeface="Times New Roman"/>
                <a:ea typeface="Libre Franklin"/>
              </a:rPr>
              <a:t>: </a:t>
            </a:r>
            <a:endParaRPr b="0" lang="es-CL" sz="32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3200" spc="-1" strike="noStrike">
                <a:solidFill>
                  <a:srgbClr val="000000"/>
                </a:solidFill>
                <a:latin typeface="Times New Roman"/>
                <a:ea typeface="Libre Franklin"/>
              </a:rPr>
              <a:t>libros, cuadernos, lápices, </a:t>
            </a:r>
            <a:endParaRPr b="0" lang="es-CL" sz="32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3200" spc="-1" strike="noStrike">
                <a:solidFill>
                  <a:srgbClr val="000000"/>
                </a:solidFill>
                <a:latin typeface="Times New Roman"/>
                <a:ea typeface="Libre Franklin"/>
              </a:rPr>
              <a:t>goma, etc.   </a:t>
            </a:r>
            <a:endParaRPr b="0" lang="es-CL" sz="32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latin typeface="Times New Roman"/>
                <a:ea typeface="Libre Franklin"/>
              </a:rPr>
              <a:t>Lo ideal es realizar tu actividad </a:t>
            </a:r>
            <a:endParaRPr b="0" lang="es-CL" sz="320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Bef>
                <a:spcPts val="205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latin typeface="Times New Roman"/>
                <a:ea typeface="Libre Franklin"/>
              </a:rPr>
              <a:t>sentado y apoyado en una mesa.</a:t>
            </a:r>
            <a:endParaRPr b="0" lang="es-CL" sz="3200" spc="-1" strike="noStrike">
              <a:latin typeface="Arial"/>
            </a:endParaRPr>
          </a:p>
        </p:txBody>
      </p:sp>
      <p:pic>
        <p:nvPicPr>
          <p:cNvPr id="84" name="" descr=""/>
          <p:cNvPicPr/>
          <p:nvPr/>
        </p:nvPicPr>
        <p:blipFill>
          <a:blip r:embed="rId2"/>
          <a:stretch/>
        </p:blipFill>
        <p:spPr>
          <a:xfrm>
            <a:off x="263160" y="148680"/>
            <a:ext cx="1652760" cy="2048760"/>
          </a:xfrm>
          <a:prstGeom prst="rect">
            <a:avLst/>
          </a:prstGeom>
          <a:ln>
            <a:noFill/>
          </a:ln>
        </p:spPr>
      </p:pic>
      <p:pic>
        <p:nvPicPr>
          <p:cNvPr id="85" name="" descr=""/>
          <p:cNvPicPr/>
          <p:nvPr/>
        </p:nvPicPr>
        <p:blipFill>
          <a:blip r:embed="rId3"/>
          <a:stretch/>
        </p:blipFill>
        <p:spPr>
          <a:xfrm rot="20511600">
            <a:off x="6972840" y="2053440"/>
            <a:ext cx="3308400" cy="4768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1625400" y="0"/>
            <a:ext cx="9534240" cy="23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s-CL" sz="6390" spc="-1" strike="noStrike">
                <a:latin typeface="Arial"/>
              </a:rPr>
              <a:t>Objetivo de aprendizaje (OA)</a:t>
            </a:r>
            <a:endParaRPr b="0" lang="es-CL" sz="6390" spc="-1" strike="noStrike"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583200" y="1928520"/>
            <a:ext cx="5165280" cy="518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28000"/>
          </a:bodyPr>
          <a:p>
            <a:pPr marL="432000" indent="-323640" algn="just">
              <a:lnSpc>
                <a:spcPct val="100000"/>
              </a:lnSpc>
              <a:spcBef>
                <a:spcPts val="205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4650" spc="-1" strike="noStrike">
                <a:latin typeface="Arial"/>
              </a:rPr>
              <a:t>06: Ejecutar actividades físicas de intensidad moderada a vigorosa que desarrollen la condición física por medio de la práctica de ejercicios de resistencia cardiovascular, fuerza, flexibilidad y velocidad, mejorando sus resultados personales.</a:t>
            </a:r>
            <a:endParaRPr b="0" lang="es-CL" sz="4650" spc="-1" strike="noStrike">
              <a:latin typeface="Arial"/>
            </a:endParaRPr>
          </a:p>
        </p:txBody>
      </p:sp>
      <p:pic>
        <p:nvPicPr>
          <p:cNvPr id="88" name="" descr=""/>
          <p:cNvPicPr/>
          <p:nvPr/>
        </p:nvPicPr>
        <p:blipFill>
          <a:blip r:embed="rId2"/>
          <a:stretch/>
        </p:blipFill>
        <p:spPr>
          <a:xfrm>
            <a:off x="346320" y="148680"/>
            <a:ext cx="1652760" cy="2048760"/>
          </a:xfrm>
          <a:prstGeom prst="rect">
            <a:avLst/>
          </a:prstGeom>
          <a:ln>
            <a:noFill/>
          </a:ln>
        </p:spPr>
      </p:pic>
      <p:pic>
        <p:nvPicPr>
          <p:cNvPr id="89" name="" descr=""/>
          <p:cNvPicPr/>
          <p:nvPr/>
        </p:nvPicPr>
        <p:blipFill>
          <a:blip r:embed="rId3"/>
          <a:stretch/>
        </p:blipFill>
        <p:spPr>
          <a:xfrm>
            <a:off x="6248520" y="2140920"/>
            <a:ext cx="4145400" cy="5186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1666440" y="328680"/>
            <a:ext cx="9413640" cy="1375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just">
              <a:lnSpc>
                <a:spcPct val="100000"/>
              </a:lnSpc>
            </a:pPr>
            <a:r>
              <a:rPr b="1" lang="es-CL" sz="2000" spc="-1" strike="noStrike">
                <a:highlight>
                  <a:srgbClr val="00a933"/>
                </a:highlight>
                <a:latin typeface="Arial"/>
              </a:rPr>
              <a:t>OA:Ejecutar actividades físicas de intensidad moderada a vigorosa que desarrollen la condición física por medio de la práctica de ejercicios de resistencia cardiovascular, fuerza, flexibilidad y velocidad, mejorando sus resultados personales.</a:t>
            </a:r>
            <a:endParaRPr b="0" lang="es-CL" sz="2000" spc="-1" strike="noStrike">
              <a:latin typeface="Arial"/>
            </a:endParaRPr>
          </a:p>
        </p:txBody>
      </p:sp>
      <p:pic>
        <p:nvPicPr>
          <p:cNvPr id="91" name="" descr=""/>
          <p:cNvPicPr/>
          <p:nvPr/>
        </p:nvPicPr>
        <p:blipFill>
          <a:blip r:embed="rId2"/>
          <a:stretch/>
        </p:blipFill>
        <p:spPr>
          <a:xfrm>
            <a:off x="13320" y="148680"/>
            <a:ext cx="1652760" cy="2048760"/>
          </a:xfrm>
          <a:prstGeom prst="rect">
            <a:avLst/>
          </a:prstGeom>
          <a:ln>
            <a:noFill/>
          </a:ln>
        </p:spPr>
      </p:pic>
      <p:sp>
        <p:nvSpPr>
          <p:cNvPr id="92" name="CustomShape 2"/>
          <p:cNvSpPr/>
          <p:nvPr/>
        </p:nvSpPr>
        <p:spPr>
          <a:xfrm>
            <a:off x="583200" y="1928520"/>
            <a:ext cx="10496880" cy="4780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es-CL" sz="3200" spc="-1" strike="noStrike">
                <a:solidFill>
                  <a:srgbClr val="000000"/>
                </a:solidFill>
                <a:latin typeface="Arial"/>
              </a:rPr>
              <a:t>JUEGOS PREDEPORTIVOS</a:t>
            </a:r>
            <a:endParaRPr b="0" lang="es-CL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CL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CL" sz="3200" spc="-1" strike="noStrike">
                <a:solidFill>
                  <a:srgbClr val="000000"/>
                </a:solidFill>
                <a:latin typeface="Arial"/>
              </a:rPr>
              <a:t>¿Qué es un juego?</a:t>
            </a:r>
            <a:endParaRPr b="0" lang="es-CL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504000" y="2664000"/>
            <a:ext cx="5240880" cy="4780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640" algn="just">
              <a:lnSpc>
                <a:spcPct val="100000"/>
              </a:lnSpc>
              <a:spcBef>
                <a:spcPts val="205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2400" spc="-1" strike="noStrike">
                <a:solidFill>
                  <a:srgbClr val="1c1c1c"/>
                </a:solidFill>
                <a:highlight>
                  <a:srgbClr val="bbe33d"/>
                </a:highlight>
                <a:latin typeface="Arial"/>
              </a:rPr>
              <a:t>Qué son los </a:t>
            </a:r>
            <a:r>
              <a:rPr b="1" lang="es-CL" sz="2400" spc="-1" strike="noStrike">
                <a:solidFill>
                  <a:srgbClr val="ff0000"/>
                </a:solidFill>
                <a:highlight>
                  <a:srgbClr val="bbe33d"/>
                </a:highlight>
                <a:latin typeface="Arial"/>
              </a:rPr>
              <a:t>juegos pre deportivos?</a:t>
            </a:r>
            <a:r>
              <a:rPr b="1" lang="es-CL" sz="2400" spc="-1" strike="noStrike">
                <a:solidFill>
                  <a:srgbClr val="1c1c1c"/>
                </a:solidFill>
                <a:highlight>
                  <a:srgbClr val="bbe33d"/>
                </a:highlight>
                <a:latin typeface="Arial"/>
              </a:rPr>
              <a:t> Para adentrarnos en lo que significa, lo primero que haremos será comprender el significado de </a:t>
            </a:r>
            <a:r>
              <a:rPr b="1" lang="es-CL" sz="2400" spc="-1" strike="noStrike">
                <a:solidFill>
                  <a:srgbClr val="c9211e"/>
                </a:solidFill>
                <a:highlight>
                  <a:srgbClr val="bbe33d"/>
                </a:highlight>
                <a:latin typeface="Arial"/>
              </a:rPr>
              <a:t>juego</a:t>
            </a:r>
            <a:r>
              <a:rPr b="1" lang="es-CL" sz="2400" spc="-1" strike="noStrike">
                <a:solidFill>
                  <a:srgbClr val="1c1c1c"/>
                </a:solidFill>
                <a:highlight>
                  <a:srgbClr val="bbe33d"/>
                </a:highlight>
                <a:latin typeface="Arial"/>
              </a:rPr>
              <a:t>. Un </a:t>
            </a:r>
            <a:r>
              <a:rPr b="1" lang="es-CL" sz="2400" spc="-1" strike="noStrike">
                <a:solidFill>
                  <a:srgbClr val="ff0000"/>
                </a:solidFill>
                <a:highlight>
                  <a:srgbClr val="bbe33d"/>
                </a:highlight>
                <a:latin typeface="Arial"/>
              </a:rPr>
              <a:t>juego</a:t>
            </a:r>
            <a:r>
              <a:rPr b="1" lang="es-CL" sz="2400" spc="-1" strike="noStrike">
                <a:solidFill>
                  <a:srgbClr val="1c1c1c"/>
                </a:solidFill>
                <a:highlight>
                  <a:srgbClr val="bbe33d"/>
                </a:highlight>
                <a:latin typeface="Arial"/>
              </a:rPr>
              <a:t> es una actividad donde participan </a:t>
            </a:r>
            <a:r>
              <a:rPr b="1" lang="es-CL" sz="2400" spc="-1" strike="noStrike">
                <a:solidFill>
                  <a:srgbClr val="ff0000"/>
                </a:solidFill>
                <a:highlight>
                  <a:srgbClr val="bbe33d"/>
                </a:highlight>
                <a:latin typeface="Arial"/>
              </a:rPr>
              <a:t>uno o más jugadores, </a:t>
            </a:r>
            <a:r>
              <a:rPr b="1" lang="es-CL" sz="2400" spc="-1" strike="noStrike">
                <a:solidFill>
                  <a:srgbClr val="000000"/>
                </a:solidFill>
                <a:highlight>
                  <a:srgbClr val="bbe33d"/>
                </a:highlight>
                <a:latin typeface="Arial"/>
              </a:rPr>
              <a:t>y </a:t>
            </a:r>
            <a:r>
              <a:rPr b="1" lang="es-CL" sz="2400" spc="-1" strike="noStrike">
                <a:solidFill>
                  <a:srgbClr val="1c1c1c"/>
                </a:solidFill>
                <a:highlight>
                  <a:srgbClr val="bbe33d"/>
                </a:highlight>
                <a:latin typeface="Arial"/>
              </a:rPr>
              <a:t>la principal idea no es competir o ganar, si no</a:t>
            </a:r>
            <a:r>
              <a:rPr b="1" lang="es-CL" sz="2400" spc="-1" strike="noStrike">
                <a:solidFill>
                  <a:srgbClr val="ff0000"/>
                </a:solidFill>
                <a:highlight>
                  <a:srgbClr val="bbe33d"/>
                </a:highlight>
                <a:latin typeface="Arial"/>
              </a:rPr>
              <a:t> divertirse y compartir</a:t>
            </a:r>
            <a:r>
              <a:rPr b="1" lang="es-CL" sz="2400" spc="-1" strike="noStrike">
                <a:solidFill>
                  <a:srgbClr val="1c1c1c"/>
                </a:solidFill>
                <a:highlight>
                  <a:srgbClr val="bbe33d"/>
                </a:highlight>
                <a:latin typeface="Arial"/>
              </a:rPr>
              <a:t> con personas que queremos.</a:t>
            </a:r>
            <a:endParaRPr b="0" lang="es-CL" sz="2400" spc="-1" strike="noStrike">
              <a:latin typeface="Arial"/>
            </a:endParaRPr>
          </a:p>
        </p:txBody>
      </p:sp>
      <p:sp>
        <p:nvSpPr>
          <p:cNvPr id="94" name="CustomShape 2"/>
          <p:cNvSpPr/>
          <p:nvPr/>
        </p:nvSpPr>
        <p:spPr>
          <a:xfrm>
            <a:off x="1746000" y="423720"/>
            <a:ext cx="9413640" cy="1375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just">
              <a:lnSpc>
                <a:spcPct val="100000"/>
              </a:lnSpc>
            </a:pPr>
            <a:r>
              <a:rPr b="1" lang="es-CL" sz="20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</a:rPr>
              <a:t>OA:Ejecutar actividades físicas de intensidad moderada a vigorosa que desarrollen la condición física por medio de la práctica de ejercicios de resistencia cardiovascular, fuerza, flexibilidad y velocidad, mejorando sus resultados personales.</a:t>
            </a:r>
            <a:endParaRPr b="0" lang="es-CL" sz="2000" spc="-1" strike="noStrike">
              <a:latin typeface="Arial"/>
            </a:endParaRPr>
          </a:p>
        </p:txBody>
      </p:sp>
      <p:pic>
        <p:nvPicPr>
          <p:cNvPr id="95" name="" descr=""/>
          <p:cNvPicPr/>
          <p:nvPr/>
        </p:nvPicPr>
        <p:blipFill>
          <a:blip r:embed="rId2"/>
          <a:stretch/>
        </p:blipFill>
        <p:spPr>
          <a:xfrm>
            <a:off x="74880" y="38880"/>
            <a:ext cx="1652760" cy="2048760"/>
          </a:xfrm>
          <a:prstGeom prst="rect">
            <a:avLst/>
          </a:prstGeom>
          <a:ln>
            <a:noFill/>
          </a:ln>
        </p:spPr>
      </p:pic>
      <p:pic>
        <p:nvPicPr>
          <p:cNvPr id="96" name="" descr=""/>
          <p:cNvPicPr/>
          <p:nvPr/>
        </p:nvPicPr>
        <p:blipFill>
          <a:blip r:embed="rId3"/>
          <a:stretch/>
        </p:blipFill>
        <p:spPr>
          <a:xfrm>
            <a:off x="6226200" y="2664000"/>
            <a:ext cx="4573440" cy="3999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1666440" y="328680"/>
            <a:ext cx="9413640" cy="1375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just">
              <a:lnSpc>
                <a:spcPct val="100000"/>
              </a:lnSpc>
            </a:pPr>
            <a:r>
              <a:rPr b="1" lang="es-CL" sz="2000" spc="-1" strike="noStrike">
                <a:highlight>
                  <a:srgbClr val="ffff00"/>
                </a:highlight>
                <a:latin typeface="Arial"/>
              </a:rPr>
              <a:t>OA:Ejecutar actividades físicas de intensidad moderada a vigorosa que desarrollen la condición física por medio de la práctica de ejercicios de resistencia cardiovascular, fuerza, flexibilidad y velocidad, mejorando sus resultados personales.</a:t>
            </a:r>
            <a:endParaRPr b="0" lang="es-CL" sz="2000" spc="-1" strike="noStrike">
              <a:latin typeface="Arial"/>
            </a:endParaRPr>
          </a:p>
        </p:txBody>
      </p:sp>
      <p:pic>
        <p:nvPicPr>
          <p:cNvPr id="98" name="" descr=""/>
          <p:cNvPicPr/>
          <p:nvPr/>
        </p:nvPicPr>
        <p:blipFill>
          <a:blip r:embed="rId2"/>
          <a:stretch/>
        </p:blipFill>
        <p:spPr>
          <a:xfrm>
            <a:off x="13320" y="148680"/>
            <a:ext cx="1652760" cy="2048760"/>
          </a:xfrm>
          <a:prstGeom prst="rect">
            <a:avLst/>
          </a:prstGeom>
          <a:ln>
            <a:noFill/>
          </a:ln>
        </p:spPr>
      </p:pic>
      <p:pic>
        <p:nvPicPr>
          <p:cNvPr id="99" name="" descr=""/>
          <p:cNvPicPr/>
          <p:nvPr/>
        </p:nvPicPr>
        <p:blipFill>
          <a:blip r:embed="rId3"/>
          <a:stretch/>
        </p:blipFill>
        <p:spPr>
          <a:xfrm rot="21151200">
            <a:off x="8583120" y="1494360"/>
            <a:ext cx="2375640" cy="2609280"/>
          </a:xfrm>
          <a:prstGeom prst="rect">
            <a:avLst/>
          </a:prstGeom>
          <a:ln>
            <a:noFill/>
          </a:ln>
        </p:spPr>
      </p:pic>
      <p:sp>
        <p:nvSpPr>
          <p:cNvPr id="100" name="CustomShape 2"/>
          <p:cNvSpPr/>
          <p:nvPr/>
        </p:nvSpPr>
        <p:spPr>
          <a:xfrm>
            <a:off x="5616000" y="2058840"/>
            <a:ext cx="5104080" cy="4780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just">
              <a:lnSpc>
                <a:spcPct val="100000"/>
              </a:lnSpc>
            </a:pPr>
            <a:r>
              <a:rPr b="1" lang="es-CL" sz="3200" spc="-1" strike="noStrike">
                <a:highlight>
                  <a:srgbClr val="bbe33d"/>
                </a:highlight>
                <a:latin typeface="Arial"/>
              </a:rPr>
              <a:t>Un juego puede:</a:t>
            </a:r>
            <a:endParaRPr b="0" lang="es-CL" sz="3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es-CL" sz="3200" spc="-1" strike="noStrike">
                <a:highlight>
                  <a:srgbClr val="bbe33d"/>
                </a:highlight>
                <a:latin typeface="Arial"/>
              </a:rPr>
              <a:t>- Tener reglas</a:t>
            </a:r>
            <a:endParaRPr b="0" lang="es-CL" sz="3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es-CL" sz="3200" spc="-1" strike="noStrike">
                <a:highlight>
                  <a:srgbClr val="bbe33d"/>
                </a:highlight>
                <a:latin typeface="Arial"/>
              </a:rPr>
              <a:t>- Arbitro o juez</a:t>
            </a:r>
            <a:endParaRPr b="0" lang="es-CL" sz="3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es-CL" sz="3200" spc="-1" strike="noStrike">
                <a:highlight>
                  <a:srgbClr val="bbe33d"/>
                </a:highlight>
                <a:latin typeface="Arial"/>
              </a:rPr>
              <a:t>- Tiempo máximo o mínimo de duración.</a:t>
            </a:r>
            <a:endParaRPr b="0" lang="es-CL" sz="3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es-CL" sz="3200" spc="-1" strike="noStrike">
                <a:highlight>
                  <a:srgbClr val="bbe33d"/>
                </a:highlight>
                <a:latin typeface="Arial"/>
              </a:rPr>
              <a:t>- Campo de juego o cancha.</a:t>
            </a:r>
            <a:endParaRPr b="0" lang="es-CL" sz="3200" spc="-1" strike="noStrike">
              <a:latin typeface="Arial"/>
            </a:endParaRPr>
          </a:p>
        </p:txBody>
      </p:sp>
      <p:pic>
        <p:nvPicPr>
          <p:cNvPr id="101" name="" descr=""/>
          <p:cNvPicPr/>
          <p:nvPr/>
        </p:nvPicPr>
        <p:blipFill>
          <a:blip r:embed="rId4"/>
          <a:stretch/>
        </p:blipFill>
        <p:spPr>
          <a:xfrm rot="21495000">
            <a:off x="1080000" y="2136240"/>
            <a:ext cx="3239640" cy="4767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288000" y="1872000"/>
            <a:ext cx="6407640" cy="4780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640">
              <a:lnSpc>
                <a:spcPct val="100000"/>
              </a:lnSpc>
              <a:spcBef>
                <a:spcPts val="205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4650" spc="-1" strike="noStrike">
                <a:latin typeface="Arial"/>
              </a:rPr>
              <a:t>Entonces, qué son los juegos predeportivos?</a:t>
            </a:r>
            <a:endParaRPr b="0" lang="es-CL" sz="4650" spc="-1" strike="noStrike">
              <a:latin typeface="Arial"/>
            </a:endParaRPr>
          </a:p>
          <a:p>
            <a:pPr marL="432000" indent="-323640" algn="just">
              <a:lnSpc>
                <a:spcPct val="100000"/>
              </a:lnSpc>
              <a:spcBef>
                <a:spcPts val="205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ffffff"/>
                </a:solidFill>
                <a:highlight>
                  <a:srgbClr val="158466"/>
                </a:highlight>
                <a:latin typeface="Arial"/>
              </a:rPr>
              <a:t>Son aquellos juegos que exigen habilidades y movimientos propios de un deporte, ya sean desplazamientos, chutear un balón, lanzar este con las manos o atraparlo, etc.</a:t>
            </a:r>
            <a:endParaRPr b="0" lang="es-CL" sz="3200" spc="-1" strike="noStrike">
              <a:latin typeface="Arial"/>
            </a:endParaRPr>
          </a:p>
        </p:txBody>
      </p:sp>
      <p:sp>
        <p:nvSpPr>
          <p:cNvPr id="103" name="CustomShape 2"/>
          <p:cNvSpPr/>
          <p:nvPr/>
        </p:nvSpPr>
        <p:spPr>
          <a:xfrm>
            <a:off x="1746000" y="423720"/>
            <a:ext cx="9413640" cy="1375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just">
              <a:lnSpc>
                <a:spcPct val="100000"/>
              </a:lnSpc>
            </a:pPr>
            <a:r>
              <a:rPr b="1" lang="es-CL" sz="20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</a:rPr>
              <a:t>OA:Ejecutar actividades físicas de intensidad moderada a vigorosa que desarrollen la condición física por medio de la práctica de ejercicios de resistencia cardiovascular, fuerza, flexibilidad y velocidad, mejorando sus resultados personales.</a:t>
            </a:r>
            <a:endParaRPr b="0" lang="es-CL" sz="2000" spc="-1" strike="noStrike">
              <a:latin typeface="Arial"/>
            </a:endParaRPr>
          </a:p>
        </p:txBody>
      </p:sp>
      <p:pic>
        <p:nvPicPr>
          <p:cNvPr id="104" name="" descr=""/>
          <p:cNvPicPr/>
          <p:nvPr/>
        </p:nvPicPr>
        <p:blipFill>
          <a:blip r:embed="rId2"/>
          <a:stretch/>
        </p:blipFill>
        <p:spPr>
          <a:xfrm>
            <a:off x="74880" y="38880"/>
            <a:ext cx="1652760" cy="2048760"/>
          </a:xfrm>
          <a:prstGeom prst="rect">
            <a:avLst/>
          </a:prstGeom>
          <a:ln>
            <a:noFill/>
          </a:ln>
        </p:spPr>
      </p:pic>
      <p:pic>
        <p:nvPicPr>
          <p:cNvPr id="105" name="" descr=""/>
          <p:cNvPicPr/>
          <p:nvPr/>
        </p:nvPicPr>
        <p:blipFill>
          <a:blip r:embed="rId3"/>
          <a:stretch/>
        </p:blipFill>
        <p:spPr>
          <a:xfrm rot="1555200">
            <a:off x="7471080" y="2274120"/>
            <a:ext cx="3493440" cy="4322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2088000" y="328680"/>
            <a:ext cx="8992080" cy="1375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just">
              <a:lnSpc>
                <a:spcPct val="100000"/>
              </a:lnSpc>
            </a:pPr>
            <a:r>
              <a:rPr b="1" lang="es-CL" sz="2000" spc="-1" strike="noStrike">
                <a:highlight>
                  <a:srgbClr val="ffff00"/>
                </a:highlight>
                <a:latin typeface="Arial"/>
              </a:rPr>
              <a:t>OA:Ejecutar actividades físicas de intensidad moderada a vigorosa que desarrollen la condición física por medio de la práctica de ejercicios de resistencia cardiovascular, fuerza, flexibilidad y velocidad, mejorando sus resultados personales.</a:t>
            </a:r>
            <a:endParaRPr b="0" lang="es-CL" sz="2000" spc="-1" strike="noStrike">
              <a:latin typeface="Arial"/>
            </a:endParaRPr>
          </a:p>
        </p:txBody>
      </p:sp>
      <p:sp>
        <p:nvSpPr>
          <p:cNvPr id="107" name="CustomShape 2"/>
          <p:cNvSpPr/>
          <p:nvPr/>
        </p:nvSpPr>
        <p:spPr>
          <a:xfrm>
            <a:off x="583200" y="1928520"/>
            <a:ext cx="10496880" cy="4780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es-CL" sz="4800" spc="-1" strike="noStrike">
                <a:solidFill>
                  <a:srgbClr val="780373"/>
                </a:solidFill>
                <a:latin typeface="Arial"/>
              </a:rPr>
              <a:t>Para que sirven los juegos predeportivos?</a:t>
            </a:r>
            <a:endParaRPr b="0" lang="es-CL" sz="4800" spc="-1" strike="noStrike">
              <a:latin typeface="Arial"/>
            </a:endParaRPr>
          </a:p>
        </p:txBody>
      </p:sp>
      <p:pic>
        <p:nvPicPr>
          <p:cNvPr id="108" name="" descr=""/>
          <p:cNvPicPr/>
          <p:nvPr/>
        </p:nvPicPr>
        <p:blipFill>
          <a:blip r:embed="rId2"/>
          <a:stretch/>
        </p:blipFill>
        <p:spPr>
          <a:xfrm>
            <a:off x="362880" y="209160"/>
            <a:ext cx="1652760" cy="2048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</TotalTime>
  <Application>LibreOffice/6.3.5.2$Linux_X86_64 LibreOffice_project/30$Build-2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2020-07-28T12:07:48Z</dcterms:created>
  <dc:creator/>
  <dc:description/>
  <dc:language>es-CL</dc:language>
  <cp:lastModifiedBy/>
  <dcterms:modified xsi:type="dcterms:W3CDTF">2020-08-17T12:47:34Z</dcterms:modified>
  <cp:revision>8</cp:revision>
  <dc:subject/>
  <dc:title/>
</cp:coreProperties>
</file>