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7.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3.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6.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1.xml.rels" ContentType="application/vnd.openxmlformats-package.relationships+xml"/>
  <Override PartName="/ppt/slides/_rels/slide8.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_rels/presentation.xml.rels" ContentType="application/vnd.openxmlformats-package.relationships+xml"/>
  <Override PartName="/ppt/media/image20.png" ContentType="image/png"/>
  <Override PartName="/ppt/media/image5.png" ContentType="image/png"/>
  <Override PartName="/ppt/media/image19.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3.png" ContentType="image/png"/>
  <Override PartName="/ppt/media/image10.png" ContentType="image/png"/>
  <Override PartName="/ppt/media/image29.png" ContentType="image/png"/>
  <Override PartName="/ppt/media/image27.png" ContentType="image/png"/>
  <Override PartName="/ppt/media/image25.png" ContentType="image/png"/>
  <Override PartName="/ppt/media/image31.png" ContentType="image/png"/>
  <Override PartName="/ppt/media/image28.png" ContentType="image/png"/>
  <Override PartName="/ppt/media/image26.png" ContentType="image/png"/>
  <Override PartName="/ppt/media/image32.png" ContentType="image/png"/>
  <Override PartName="/ppt/media/image9.png" ContentType="image/png"/>
  <Override PartName="/ppt/media/image24.png" ContentType="image/png"/>
  <Override PartName="/ppt/media/image4.png" ContentType="image/png"/>
  <Override PartName="/ppt/media/image30.png" ContentType="image/png"/>
  <Override PartName="/ppt/media/image11.png" ContentType="image/png"/>
  <Override PartName="/ppt/media/image2.png" ContentType="image/png"/>
  <Override PartName="/ppt/media/image7.png" ContentType="image/png"/>
  <Override PartName="/ppt/media/image22.png" ContentType="image/png"/>
  <Override PartName="/ppt/media/image1.png" ContentType="image/png"/>
  <Override PartName="/ppt/media/image6.png" ContentType="image/png"/>
  <Override PartName="/ppt/media/image21.png" ContentType="image/png"/>
  <Override PartName="/ppt/media/image3.png" ContentType="image/png"/>
  <Override PartName="/ppt/media/image8.png" ContentType="image/png"/>
  <Override PartName="/ppt/media/image23.png" ContentType="image/png"/>
  <Override PartName="/ppt/media/image12.png" ContentType="image/pn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0080625" cy="7559675"/>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25" name="PlaceHolder 2"/>
          <p:cNvSpPr>
            <a:spLocks noGrp="1"/>
          </p:cNvSpPr>
          <p:nvPr>
            <p:ph type="body"/>
          </p:nvPr>
        </p:nvSpPr>
        <p:spPr>
          <a:xfrm>
            <a:off x="504000" y="1768680"/>
            <a:ext cx="9072000" cy="2090880"/>
          </a:xfrm>
          <a:prstGeom prst="rect">
            <a:avLst/>
          </a:prstGeom>
        </p:spPr>
        <p:txBody>
          <a:bodyPr lIns="0" rIns="0" tIns="0" bIns="0">
            <a:normAutofit/>
          </a:bodyPr>
          <a:p>
            <a:endParaRPr b="0" lang="es-CL" sz="3200" spc="-1" strike="noStrike">
              <a:latin typeface="Arial"/>
            </a:endParaRPr>
          </a:p>
        </p:txBody>
      </p:sp>
      <p:sp>
        <p:nvSpPr>
          <p:cNvPr id="26" name="PlaceHolder 3"/>
          <p:cNvSpPr>
            <a:spLocks noGrp="1"/>
          </p:cNvSpPr>
          <p:nvPr>
            <p:ph type="body"/>
          </p:nvPr>
        </p:nvSpPr>
        <p:spPr>
          <a:xfrm>
            <a:off x="504000" y="4058640"/>
            <a:ext cx="907200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28" name="PlaceHolder 2"/>
          <p:cNvSpPr>
            <a:spLocks noGrp="1"/>
          </p:cNvSpPr>
          <p:nvPr>
            <p:ph type="body"/>
          </p:nvPr>
        </p:nvSpPr>
        <p:spPr>
          <a:xfrm>
            <a:off x="504000" y="1768680"/>
            <a:ext cx="4426920" cy="2090880"/>
          </a:xfrm>
          <a:prstGeom prst="rect">
            <a:avLst/>
          </a:prstGeom>
        </p:spPr>
        <p:txBody>
          <a:bodyPr lIns="0" rIns="0" tIns="0" bIns="0">
            <a:normAutofit/>
          </a:bodyPr>
          <a:p>
            <a:endParaRPr b="0" lang="es-CL" sz="3200" spc="-1" strike="noStrike">
              <a:latin typeface="Arial"/>
            </a:endParaRPr>
          </a:p>
        </p:txBody>
      </p:sp>
      <p:sp>
        <p:nvSpPr>
          <p:cNvPr id="29" name="PlaceHolder 3"/>
          <p:cNvSpPr>
            <a:spLocks noGrp="1"/>
          </p:cNvSpPr>
          <p:nvPr>
            <p:ph type="body"/>
          </p:nvPr>
        </p:nvSpPr>
        <p:spPr>
          <a:xfrm>
            <a:off x="5152680" y="1768680"/>
            <a:ext cx="4426920" cy="2090880"/>
          </a:xfrm>
          <a:prstGeom prst="rect">
            <a:avLst/>
          </a:prstGeom>
        </p:spPr>
        <p:txBody>
          <a:bodyPr lIns="0" rIns="0" tIns="0" bIns="0">
            <a:normAutofit/>
          </a:bodyPr>
          <a:p>
            <a:endParaRPr b="0" lang="es-CL" sz="3200" spc="-1" strike="noStrike">
              <a:latin typeface="Arial"/>
            </a:endParaRPr>
          </a:p>
        </p:txBody>
      </p:sp>
      <p:sp>
        <p:nvSpPr>
          <p:cNvPr id="30" name="PlaceHolder 4"/>
          <p:cNvSpPr>
            <a:spLocks noGrp="1"/>
          </p:cNvSpPr>
          <p:nvPr>
            <p:ph type="body"/>
          </p:nvPr>
        </p:nvSpPr>
        <p:spPr>
          <a:xfrm>
            <a:off x="504000" y="4058640"/>
            <a:ext cx="4426920" cy="2090880"/>
          </a:xfrm>
          <a:prstGeom prst="rect">
            <a:avLst/>
          </a:prstGeom>
        </p:spPr>
        <p:txBody>
          <a:bodyPr lIns="0" rIns="0" tIns="0" bIns="0">
            <a:normAutofit/>
          </a:bodyPr>
          <a:p>
            <a:endParaRPr b="0" lang="es-CL" sz="3200" spc="-1" strike="noStrike">
              <a:latin typeface="Arial"/>
            </a:endParaRPr>
          </a:p>
        </p:txBody>
      </p:sp>
      <p:sp>
        <p:nvSpPr>
          <p:cNvPr id="31" name="PlaceHolder 5"/>
          <p:cNvSpPr>
            <a:spLocks noGrp="1"/>
          </p:cNvSpPr>
          <p:nvPr>
            <p:ph type="body"/>
          </p:nvPr>
        </p:nvSpPr>
        <p:spPr>
          <a:xfrm>
            <a:off x="5152680" y="4058640"/>
            <a:ext cx="442692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33" name="PlaceHolder 2"/>
          <p:cNvSpPr>
            <a:spLocks noGrp="1"/>
          </p:cNvSpPr>
          <p:nvPr>
            <p:ph type="body"/>
          </p:nvPr>
        </p:nvSpPr>
        <p:spPr>
          <a:xfrm>
            <a:off x="504000" y="1768680"/>
            <a:ext cx="2921040" cy="2090880"/>
          </a:xfrm>
          <a:prstGeom prst="rect">
            <a:avLst/>
          </a:prstGeom>
        </p:spPr>
        <p:txBody>
          <a:bodyPr lIns="0" rIns="0" tIns="0" bIns="0">
            <a:normAutofit/>
          </a:bodyPr>
          <a:p>
            <a:endParaRPr b="0" lang="es-CL" sz="3200" spc="-1" strike="noStrike">
              <a:latin typeface="Arial"/>
            </a:endParaRPr>
          </a:p>
        </p:txBody>
      </p:sp>
      <p:sp>
        <p:nvSpPr>
          <p:cNvPr id="34" name="PlaceHolder 3"/>
          <p:cNvSpPr>
            <a:spLocks noGrp="1"/>
          </p:cNvSpPr>
          <p:nvPr>
            <p:ph type="body"/>
          </p:nvPr>
        </p:nvSpPr>
        <p:spPr>
          <a:xfrm>
            <a:off x="3571560" y="1768680"/>
            <a:ext cx="2921040" cy="2090880"/>
          </a:xfrm>
          <a:prstGeom prst="rect">
            <a:avLst/>
          </a:prstGeom>
        </p:spPr>
        <p:txBody>
          <a:bodyPr lIns="0" rIns="0" tIns="0" bIns="0">
            <a:normAutofit/>
          </a:bodyPr>
          <a:p>
            <a:endParaRPr b="0" lang="es-CL" sz="3200" spc="-1" strike="noStrike">
              <a:latin typeface="Arial"/>
            </a:endParaRPr>
          </a:p>
        </p:txBody>
      </p:sp>
      <p:sp>
        <p:nvSpPr>
          <p:cNvPr id="35" name="PlaceHolder 4"/>
          <p:cNvSpPr>
            <a:spLocks noGrp="1"/>
          </p:cNvSpPr>
          <p:nvPr>
            <p:ph type="body"/>
          </p:nvPr>
        </p:nvSpPr>
        <p:spPr>
          <a:xfrm>
            <a:off x="6639120" y="1768680"/>
            <a:ext cx="2921040" cy="2090880"/>
          </a:xfrm>
          <a:prstGeom prst="rect">
            <a:avLst/>
          </a:prstGeom>
        </p:spPr>
        <p:txBody>
          <a:bodyPr lIns="0" rIns="0" tIns="0" bIns="0">
            <a:normAutofit/>
          </a:bodyPr>
          <a:p>
            <a:endParaRPr b="0" lang="es-CL" sz="3200" spc="-1" strike="noStrike">
              <a:latin typeface="Arial"/>
            </a:endParaRPr>
          </a:p>
        </p:txBody>
      </p:sp>
      <p:sp>
        <p:nvSpPr>
          <p:cNvPr id="36" name="PlaceHolder 5"/>
          <p:cNvSpPr>
            <a:spLocks noGrp="1"/>
          </p:cNvSpPr>
          <p:nvPr>
            <p:ph type="body"/>
          </p:nvPr>
        </p:nvSpPr>
        <p:spPr>
          <a:xfrm>
            <a:off x="504000" y="4058640"/>
            <a:ext cx="2921040" cy="2090880"/>
          </a:xfrm>
          <a:prstGeom prst="rect">
            <a:avLst/>
          </a:prstGeom>
        </p:spPr>
        <p:txBody>
          <a:bodyPr lIns="0" rIns="0" tIns="0" bIns="0">
            <a:normAutofit/>
          </a:bodyPr>
          <a:p>
            <a:endParaRPr b="0" lang="es-CL" sz="3200" spc="-1" strike="noStrike">
              <a:latin typeface="Arial"/>
            </a:endParaRPr>
          </a:p>
        </p:txBody>
      </p:sp>
      <p:sp>
        <p:nvSpPr>
          <p:cNvPr id="37" name="PlaceHolder 6"/>
          <p:cNvSpPr>
            <a:spLocks noGrp="1"/>
          </p:cNvSpPr>
          <p:nvPr>
            <p:ph type="body"/>
          </p:nvPr>
        </p:nvSpPr>
        <p:spPr>
          <a:xfrm>
            <a:off x="3571560" y="4058640"/>
            <a:ext cx="2921040" cy="2090880"/>
          </a:xfrm>
          <a:prstGeom prst="rect">
            <a:avLst/>
          </a:prstGeom>
        </p:spPr>
        <p:txBody>
          <a:bodyPr lIns="0" rIns="0" tIns="0" bIns="0">
            <a:normAutofit/>
          </a:bodyPr>
          <a:p>
            <a:endParaRPr b="0" lang="es-CL" sz="3200" spc="-1" strike="noStrike">
              <a:latin typeface="Arial"/>
            </a:endParaRPr>
          </a:p>
        </p:txBody>
      </p:sp>
      <p:sp>
        <p:nvSpPr>
          <p:cNvPr id="38" name="PlaceHolder 7"/>
          <p:cNvSpPr>
            <a:spLocks noGrp="1"/>
          </p:cNvSpPr>
          <p:nvPr>
            <p:ph type="body"/>
          </p:nvPr>
        </p:nvSpPr>
        <p:spPr>
          <a:xfrm>
            <a:off x="6639120" y="4058640"/>
            <a:ext cx="292104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43" name="PlaceHolder 2"/>
          <p:cNvSpPr>
            <a:spLocks noGrp="1"/>
          </p:cNvSpPr>
          <p:nvPr>
            <p:ph type="subTitle"/>
          </p:nvPr>
        </p:nvSpPr>
        <p:spPr>
          <a:xfrm>
            <a:off x="504000" y="1768680"/>
            <a:ext cx="9072000" cy="4384080"/>
          </a:xfrm>
          <a:prstGeom prst="rect">
            <a:avLst/>
          </a:prstGeom>
        </p:spPr>
        <p:txBody>
          <a:bodyPr lIns="0" rIns="0" tIns="0" bIns="0" anchor="ctr">
            <a:noAutofit/>
          </a:bodyPr>
          <a:p>
            <a:pPr algn="ctr"/>
            <a:endParaRPr b="0" lang="es-CL"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45" name="PlaceHolder 2"/>
          <p:cNvSpPr>
            <a:spLocks noGrp="1"/>
          </p:cNvSpPr>
          <p:nvPr>
            <p:ph type="body"/>
          </p:nvPr>
        </p:nvSpPr>
        <p:spPr>
          <a:xfrm>
            <a:off x="504000" y="1768680"/>
            <a:ext cx="9072000" cy="4384080"/>
          </a:xfrm>
          <a:prstGeom prst="rect">
            <a:avLst/>
          </a:prstGeom>
        </p:spPr>
        <p:txBody>
          <a:bodyPr lIns="0" rIns="0" tIns="0" bIns="0">
            <a:normAutofit/>
          </a:bodyPr>
          <a:p>
            <a:endParaRPr b="0" lang="es-CL"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47" name="PlaceHolder 2"/>
          <p:cNvSpPr>
            <a:spLocks noGrp="1"/>
          </p:cNvSpPr>
          <p:nvPr>
            <p:ph type="body"/>
          </p:nvPr>
        </p:nvSpPr>
        <p:spPr>
          <a:xfrm>
            <a:off x="504000" y="1768680"/>
            <a:ext cx="4426920" cy="4384080"/>
          </a:xfrm>
          <a:prstGeom prst="rect">
            <a:avLst/>
          </a:prstGeom>
        </p:spPr>
        <p:txBody>
          <a:bodyPr lIns="0" rIns="0" tIns="0" bIns="0">
            <a:normAutofit/>
          </a:bodyPr>
          <a:p>
            <a:endParaRPr b="0" lang="es-CL" sz="3200" spc="-1" strike="noStrike">
              <a:latin typeface="Arial"/>
            </a:endParaRPr>
          </a:p>
        </p:txBody>
      </p:sp>
      <p:sp>
        <p:nvSpPr>
          <p:cNvPr id="48" name="PlaceHolder 3"/>
          <p:cNvSpPr>
            <a:spLocks noGrp="1"/>
          </p:cNvSpPr>
          <p:nvPr>
            <p:ph type="body"/>
          </p:nvPr>
        </p:nvSpPr>
        <p:spPr>
          <a:xfrm>
            <a:off x="5152680" y="1768680"/>
            <a:ext cx="4426920" cy="4384080"/>
          </a:xfrm>
          <a:prstGeom prst="rect">
            <a:avLst/>
          </a:prstGeom>
        </p:spPr>
        <p:txBody>
          <a:bodyPr lIns="0" rIns="0" tIns="0" bIns="0">
            <a:normAutofit/>
          </a:bodyPr>
          <a:p>
            <a:endParaRPr b="0" lang="es-CL"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04000" y="301320"/>
            <a:ext cx="9072000" cy="5850360"/>
          </a:xfrm>
          <a:prstGeom prst="rect">
            <a:avLst/>
          </a:prstGeom>
        </p:spPr>
        <p:txBody>
          <a:bodyPr lIns="0" rIns="0" tIns="0" bIns="0" anchor="ctr">
            <a:noAutofit/>
          </a:bodyPr>
          <a:p>
            <a:pPr algn="ctr"/>
            <a:endParaRPr b="0" lang="es-CL"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52" name="PlaceHolder 2"/>
          <p:cNvSpPr>
            <a:spLocks noGrp="1"/>
          </p:cNvSpPr>
          <p:nvPr>
            <p:ph type="body"/>
          </p:nvPr>
        </p:nvSpPr>
        <p:spPr>
          <a:xfrm>
            <a:off x="504000" y="1768680"/>
            <a:ext cx="4426920" cy="2090880"/>
          </a:xfrm>
          <a:prstGeom prst="rect">
            <a:avLst/>
          </a:prstGeom>
        </p:spPr>
        <p:txBody>
          <a:bodyPr lIns="0" rIns="0" tIns="0" bIns="0">
            <a:normAutofit/>
          </a:bodyPr>
          <a:p>
            <a:endParaRPr b="0" lang="es-CL" sz="3200" spc="-1" strike="noStrike">
              <a:latin typeface="Arial"/>
            </a:endParaRPr>
          </a:p>
        </p:txBody>
      </p:sp>
      <p:sp>
        <p:nvSpPr>
          <p:cNvPr id="53" name="PlaceHolder 3"/>
          <p:cNvSpPr>
            <a:spLocks noGrp="1"/>
          </p:cNvSpPr>
          <p:nvPr>
            <p:ph type="body"/>
          </p:nvPr>
        </p:nvSpPr>
        <p:spPr>
          <a:xfrm>
            <a:off x="5152680" y="1768680"/>
            <a:ext cx="4426920" cy="4384080"/>
          </a:xfrm>
          <a:prstGeom prst="rect">
            <a:avLst/>
          </a:prstGeom>
        </p:spPr>
        <p:txBody>
          <a:bodyPr lIns="0" rIns="0" tIns="0" bIns="0">
            <a:normAutofit/>
          </a:bodyPr>
          <a:p>
            <a:endParaRPr b="0" lang="es-CL" sz="3200" spc="-1" strike="noStrike">
              <a:latin typeface="Arial"/>
            </a:endParaRPr>
          </a:p>
        </p:txBody>
      </p:sp>
      <p:sp>
        <p:nvSpPr>
          <p:cNvPr id="54" name="PlaceHolder 4"/>
          <p:cNvSpPr>
            <a:spLocks noGrp="1"/>
          </p:cNvSpPr>
          <p:nvPr>
            <p:ph type="body"/>
          </p:nvPr>
        </p:nvSpPr>
        <p:spPr>
          <a:xfrm>
            <a:off x="504000" y="4058640"/>
            <a:ext cx="442692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4" name="PlaceHolder 2"/>
          <p:cNvSpPr>
            <a:spLocks noGrp="1"/>
          </p:cNvSpPr>
          <p:nvPr>
            <p:ph type="subTitle"/>
          </p:nvPr>
        </p:nvSpPr>
        <p:spPr>
          <a:xfrm>
            <a:off x="504000" y="1768680"/>
            <a:ext cx="9072000" cy="4384080"/>
          </a:xfrm>
          <a:prstGeom prst="rect">
            <a:avLst/>
          </a:prstGeom>
        </p:spPr>
        <p:txBody>
          <a:bodyPr lIns="0" rIns="0" tIns="0" bIns="0" anchor="ctr">
            <a:noAutofit/>
          </a:bodyPr>
          <a:p>
            <a:pPr algn="ctr"/>
            <a:endParaRPr b="0" lang="es-CL"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56" name="PlaceHolder 2"/>
          <p:cNvSpPr>
            <a:spLocks noGrp="1"/>
          </p:cNvSpPr>
          <p:nvPr>
            <p:ph type="body"/>
          </p:nvPr>
        </p:nvSpPr>
        <p:spPr>
          <a:xfrm>
            <a:off x="504000" y="1768680"/>
            <a:ext cx="4426920" cy="4384080"/>
          </a:xfrm>
          <a:prstGeom prst="rect">
            <a:avLst/>
          </a:prstGeom>
        </p:spPr>
        <p:txBody>
          <a:bodyPr lIns="0" rIns="0" tIns="0" bIns="0">
            <a:normAutofit/>
          </a:bodyPr>
          <a:p>
            <a:endParaRPr b="0" lang="es-CL" sz="3200" spc="-1" strike="noStrike">
              <a:latin typeface="Arial"/>
            </a:endParaRPr>
          </a:p>
        </p:txBody>
      </p:sp>
      <p:sp>
        <p:nvSpPr>
          <p:cNvPr id="57" name="PlaceHolder 3"/>
          <p:cNvSpPr>
            <a:spLocks noGrp="1"/>
          </p:cNvSpPr>
          <p:nvPr>
            <p:ph type="body"/>
          </p:nvPr>
        </p:nvSpPr>
        <p:spPr>
          <a:xfrm>
            <a:off x="5152680" y="1768680"/>
            <a:ext cx="4426920" cy="2090880"/>
          </a:xfrm>
          <a:prstGeom prst="rect">
            <a:avLst/>
          </a:prstGeom>
        </p:spPr>
        <p:txBody>
          <a:bodyPr lIns="0" rIns="0" tIns="0" bIns="0">
            <a:normAutofit/>
          </a:bodyPr>
          <a:p>
            <a:endParaRPr b="0" lang="es-CL" sz="3200" spc="-1" strike="noStrike">
              <a:latin typeface="Arial"/>
            </a:endParaRPr>
          </a:p>
        </p:txBody>
      </p:sp>
      <p:sp>
        <p:nvSpPr>
          <p:cNvPr id="58" name="PlaceHolder 4"/>
          <p:cNvSpPr>
            <a:spLocks noGrp="1"/>
          </p:cNvSpPr>
          <p:nvPr>
            <p:ph type="body"/>
          </p:nvPr>
        </p:nvSpPr>
        <p:spPr>
          <a:xfrm>
            <a:off x="5152680" y="4058640"/>
            <a:ext cx="442692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60" name="PlaceHolder 2"/>
          <p:cNvSpPr>
            <a:spLocks noGrp="1"/>
          </p:cNvSpPr>
          <p:nvPr>
            <p:ph type="body"/>
          </p:nvPr>
        </p:nvSpPr>
        <p:spPr>
          <a:xfrm>
            <a:off x="504000" y="1768680"/>
            <a:ext cx="4426920" cy="2090880"/>
          </a:xfrm>
          <a:prstGeom prst="rect">
            <a:avLst/>
          </a:prstGeom>
        </p:spPr>
        <p:txBody>
          <a:bodyPr lIns="0" rIns="0" tIns="0" bIns="0">
            <a:normAutofit/>
          </a:bodyPr>
          <a:p>
            <a:endParaRPr b="0" lang="es-CL" sz="3200" spc="-1" strike="noStrike">
              <a:latin typeface="Arial"/>
            </a:endParaRPr>
          </a:p>
        </p:txBody>
      </p:sp>
      <p:sp>
        <p:nvSpPr>
          <p:cNvPr id="61" name="PlaceHolder 3"/>
          <p:cNvSpPr>
            <a:spLocks noGrp="1"/>
          </p:cNvSpPr>
          <p:nvPr>
            <p:ph type="body"/>
          </p:nvPr>
        </p:nvSpPr>
        <p:spPr>
          <a:xfrm>
            <a:off x="5152680" y="1768680"/>
            <a:ext cx="4426920" cy="2090880"/>
          </a:xfrm>
          <a:prstGeom prst="rect">
            <a:avLst/>
          </a:prstGeom>
        </p:spPr>
        <p:txBody>
          <a:bodyPr lIns="0" rIns="0" tIns="0" bIns="0">
            <a:normAutofit/>
          </a:bodyPr>
          <a:p>
            <a:endParaRPr b="0" lang="es-CL" sz="3200" spc="-1" strike="noStrike">
              <a:latin typeface="Arial"/>
            </a:endParaRPr>
          </a:p>
        </p:txBody>
      </p:sp>
      <p:sp>
        <p:nvSpPr>
          <p:cNvPr id="62" name="PlaceHolder 4"/>
          <p:cNvSpPr>
            <a:spLocks noGrp="1"/>
          </p:cNvSpPr>
          <p:nvPr>
            <p:ph type="body"/>
          </p:nvPr>
        </p:nvSpPr>
        <p:spPr>
          <a:xfrm>
            <a:off x="504000" y="4058640"/>
            <a:ext cx="907200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64" name="PlaceHolder 2"/>
          <p:cNvSpPr>
            <a:spLocks noGrp="1"/>
          </p:cNvSpPr>
          <p:nvPr>
            <p:ph type="body"/>
          </p:nvPr>
        </p:nvSpPr>
        <p:spPr>
          <a:xfrm>
            <a:off x="504000" y="1768680"/>
            <a:ext cx="9072000" cy="2090880"/>
          </a:xfrm>
          <a:prstGeom prst="rect">
            <a:avLst/>
          </a:prstGeom>
        </p:spPr>
        <p:txBody>
          <a:bodyPr lIns="0" rIns="0" tIns="0" bIns="0">
            <a:normAutofit/>
          </a:bodyPr>
          <a:p>
            <a:endParaRPr b="0" lang="es-CL" sz="3200" spc="-1" strike="noStrike">
              <a:latin typeface="Arial"/>
            </a:endParaRPr>
          </a:p>
        </p:txBody>
      </p:sp>
      <p:sp>
        <p:nvSpPr>
          <p:cNvPr id="65" name="PlaceHolder 3"/>
          <p:cNvSpPr>
            <a:spLocks noGrp="1"/>
          </p:cNvSpPr>
          <p:nvPr>
            <p:ph type="body"/>
          </p:nvPr>
        </p:nvSpPr>
        <p:spPr>
          <a:xfrm>
            <a:off x="504000" y="4058640"/>
            <a:ext cx="907200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67" name="PlaceHolder 2"/>
          <p:cNvSpPr>
            <a:spLocks noGrp="1"/>
          </p:cNvSpPr>
          <p:nvPr>
            <p:ph type="body"/>
          </p:nvPr>
        </p:nvSpPr>
        <p:spPr>
          <a:xfrm>
            <a:off x="504000" y="1768680"/>
            <a:ext cx="4426920" cy="2090880"/>
          </a:xfrm>
          <a:prstGeom prst="rect">
            <a:avLst/>
          </a:prstGeom>
        </p:spPr>
        <p:txBody>
          <a:bodyPr lIns="0" rIns="0" tIns="0" bIns="0">
            <a:normAutofit/>
          </a:bodyPr>
          <a:p>
            <a:endParaRPr b="0" lang="es-CL" sz="3200" spc="-1" strike="noStrike">
              <a:latin typeface="Arial"/>
            </a:endParaRPr>
          </a:p>
        </p:txBody>
      </p:sp>
      <p:sp>
        <p:nvSpPr>
          <p:cNvPr id="68" name="PlaceHolder 3"/>
          <p:cNvSpPr>
            <a:spLocks noGrp="1"/>
          </p:cNvSpPr>
          <p:nvPr>
            <p:ph type="body"/>
          </p:nvPr>
        </p:nvSpPr>
        <p:spPr>
          <a:xfrm>
            <a:off x="5152680" y="1768680"/>
            <a:ext cx="4426920" cy="2090880"/>
          </a:xfrm>
          <a:prstGeom prst="rect">
            <a:avLst/>
          </a:prstGeom>
        </p:spPr>
        <p:txBody>
          <a:bodyPr lIns="0" rIns="0" tIns="0" bIns="0">
            <a:normAutofit/>
          </a:bodyPr>
          <a:p>
            <a:endParaRPr b="0" lang="es-CL" sz="3200" spc="-1" strike="noStrike">
              <a:latin typeface="Arial"/>
            </a:endParaRPr>
          </a:p>
        </p:txBody>
      </p:sp>
      <p:sp>
        <p:nvSpPr>
          <p:cNvPr id="69" name="PlaceHolder 4"/>
          <p:cNvSpPr>
            <a:spLocks noGrp="1"/>
          </p:cNvSpPr>
          <p:nvPr>
            <p:ph type="body"/>
          </p:nvPr>
        </p:nvSpPr>
        <p:spPr>
          <a:xfrm>
            <a:off x="504000" y="4058640"/>
            <a:ext cx="4426920" cy="2090880"/>
          </a:xfrm>
          <a:prstGeom prst="rect">
            <a:avLst/>
          </a:prstGeom>
        </p:spPr>
        <p:txBody>
          <a:bodyPr lIns="0" rIns="0" tIns="0" bIns="0">
            <a:normAutofit/>
          </a:bodyPr>
          <a:p>
            <a:endParaRPr b="0" lang="es-CL" sz="3200" spc="-1" strike="noStrike">
              <a:latin typeface="Arial"/>
            </a:endParaRPr>
          </a:p>
        </p:txBody>
      </p:sp>
      <p:sp>
        <p:nvSpPr>
          <p:cNvPr id="70" name="PlaceHolder 5"/>
          <p:cNvSpPr>
            <a:spLocks noGrp="1"/>
          </p:cNvSpPr>
          <p:nvPr>
            <p:ph type="body"/>
          </p:nvPr>
        </p:nvSpPr>
        <p:spPr>
          <a:xfrm>
            <a:off x="5152680" y="4058640"/>
            <a:ext cx="442692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72" name="PlaceHolder 2"/>
          <p:cNvSpPr>
            <a:spLocks noGrp="1"/>
          </p:cNvSpPr>
          <p:nvPr>
            <p:ph type="body"/>
          </p:nvPr>
        </p:nvSpPr>
        <p:spPr>
          <a:xfrm>
            <a:off x="504000" y="1768680"/>
            <a:ext cx="2921040" cy="2090880"/>
          </a:xfrm>
          <a:prstGeom prst="rect">
            <a:avLst/>
          </a:prstGeom>
        </p:spPr>
        <p:txBody>
          <a:bodyPr lIns="0" rIns="0" tIns="0" bIns="0">
            <a:normAutofit/>
          </a:bodyPr>
          <a:p>
            <a:endParaRPr b="0" lang="es-CL" sz="3200" spc="-1" strike="noStrike">
              <a:latin typeface="Arial"/>
            </a:endParaRPr>
          </a:p>
        </p:txBody>
      </p:sp>
      <p:sp>
        <p:nvSpPr>
          <p:cNvPr id="73" name="PlaceHolder 3"/>
          <p:cNvSpPr>
            <a:spLocks noGrp="1"/>
          </p:cNvSpPr>
          <p:nvPr>
            <p:ph type="body"/>
          </p:nvPr>
        </p:nvSpPr>
        <p:spPr>
          <a:xfrm>
            <a:off x="3571560" y="1768680"/>
            <a:ext cx="2921040" cy="2090880"/>
          </a:xfrm>
          <a:prstGeom prst="rect">
            <a:avLst/>
          </a:prstGeom>
        </p:spPr>
        <p:txBody>
          <a:bodyPr lIns="0" rIns="0" tIns="0" bIns="0">
            <a:normAutofit/>
          </a:bodyPr>
          <a:p>
            <a:endParaRPr b="0" lang="es-CL" sz="3200" spc="-1" strike="noStrike">
              <a:latin typeface="Arial"/>
            </a:endParaRPr>
          </a:p>
        </p:txBody>
      </p:sp>
      <p:sp>
        <p:nvSpPr>
          <p:cNvPr id="74" name="PlaceHolder 4"/>
          <p:cNvSpPr>
            <a:spLocks noGrp="1"/>
          </p:cNvSpPr>
          <p:nvPr>
            <p:ph type="body"/>
          </p:nvPr>
        </p:nvSpPr>
        <p:spPr>
          <a:xfrm>
            <a:off x="6639120" y="1768680"/>
            <a:ext cx="2921040" cy="2090880"/>
          </a:xfrm>
          <a:prstGeom prst="rect">
            <a:avLst/>
          </a:prstGeom>
        </p:spPr>
        <p:txBody>
          <a:bodyPr lIns="0" rIns="0" tIns="0" bIns="0">
            <a:normAutofit/>
          </a:bodyPr>
          <a:p>
            <a:endParaRPr b="0" lang="es-CL" sz="3200" spc="-1" strike="noStrike">
              <a:latin typeface="Arial"/>
            </a:endParaRPr>
          </a:p>
        </p:txBody>
      </p:sp>
      <p:sp>
        <p:nvSpPr>
          <p:cNvPr id="75" name="PlaceHolder 5"/>
          <p:cNvSpPr>
            <a:spLocks noGrp="1"/>
          </p:cNvSpPr>
          <p:nvPr>
            <p:ph type="body"/>
          </p:nvPr>
        </p:nvSpPr>
        <p:spPr>
          <a:xfrm>
            <a:off x="504000" y="4058640"/>
            <a:ext cx="2921040" cy="2090880"/>
          </a:xfrm>
          <a:prstGeom prst="rect">
            <a:avLst/>
          </a:prstGeom>
        </p:spPr>
        <p:txBody>
          <a:bodyPr lIns="0" rIns="0" tIns="0" bIns="0">
            <a:normAutofit/>
          </a:bodyPr>
          <a:p>
            <a:endParaRPr b="0" lang="es-CL" sz="3200" spc="-1" strike="noStrike">
              <a:latin typeface="Arial"/>
            </a:endParaRPr>
          </a:p>
        </p:txBody>
      </p:sp>
      <p:sp>
        <p:nvSpPr>
          <p:cNvPr id="76" name="PlaceHolder 6"/>
          <p:cNvSpPr>
            <a:spLocks noGrp="1"/>
          </p:cNvSpPr>
          <p:nvPr>
            <p:ph type="body"/>
          </p:nvPr>
        </p:nvSpPr>
        <p:spPr>
          <a:xfrm>
            <a:off x="3571560" y="4058640"/>
            <a:ext cx="2921040" cy="2090880"/>
          </a:xfrm>
          <a:prstGeom prst="rect">
            <a:avLst/>
          </a:prstGeom>
        </p:spPr>
        <p:txBody>
          <a:bodyPr lIns="0" rIns="0" tIns="0" bIns="0">
            <a:normAutofit/>
          </a:bodyPr>
          <a:p>
            <a:endParaRPr b="0" lang="es-CL" sz="3200" spc="-1" strike="noStrike">
              <a:latin typeface="Arial"/>
            </a:endParaRPr>
          </a:p>
        </p:txBody>
      </p:sp>
      <p:sp>
        <p:nvSpPr>
          <p:cNvPr id="77" name="PlaceHolder 7"/>
          <p:cNvSpPr>
            <a:spLocks noGrp="1"/>
          </p:cNvSpPr>
          <p:nvPr>
            <p:ph type="body"/>
          </p:nvPr>
        </p:nvSpPr>
        <p:spPr>
          <a:xfrm>
            <a:off x="6639120" y="4058640"/>
            <a:ext cx="292104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6" name="PlaceHolder 2"/>
          <p:cNvSpPr>
            <a:spLocks noGrp="1"/>
          </p:cNvSpPr>
          <p:nvPr>
            <p:ph type="body"/>
          </p:nvPr>
        </p:nvSpPr>
        <p:spPr>
          <a:xfrm>
            <a:off x="504000" y="1768680"/>
            <a:ext cx="9072000" cy="4384080"/>
          </a:xfrm>
          <a:prstGeom prst="rect">
            <a:avLst/>
          </a:prstGeom>
        </p:spPr>
        <p:txBody>
          <a:bodyPr lIns="0" rIns="0" tIns="0" bIns="0">
            <a:normAutofit/>
          </a:bodyPr>
          <a:p>
            <a:endParaRPr b="0" lang="es-CL"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8" name="PlaceHolder 2"/>
          <p:cNvSpPr>
            <a:spLocks noGrp="1"/>
          </p:cNvSpPr>
          <p:nvPr>
            <p:ph type="body"/>
          </p:nvPr>
        </p:nvSpPr>
        <p:spPr>
          <a:xfrm>
            <a:off x="504000" y="1768680"/>
            <a:ext cx="4426920" cy="4384080"/>
          </a:xfrm>
          <a:prstGeom prst="rect">
            <a:avLst/>
          </a:prstGeom>
        </p:spPr>
        <p:txBody>
          <a:bodyPr lIns="0" rIns="0" tIns="0" bIns="0">
            <a:normAutofit/>
          </a:bodyPr>
          <a:p>
            <a:endParaRPr b="0" lang="es-CL" sz="3200" spc="-1" strike="noStrike">
              <a:latin typeface="Arial"/>
            </a:endParaRPr>
          </a:p>
        </p:txBody>
      </p:sp>
      <p:sp>
        <p:nvSpPr>
          <p:cNvPr id="9" name="PlaceHolder 3"/>
          <p:cNvSpPr>
            <a:spLocks noGrp="1"/>
          </p:cNvSpPr>
          <p:nvPr>
            <p:ph type="body"/>
          </p:nvPr>
        </p:nvSpPr>
        <p:spPr>
          <a:xfrm>
            <a:off x="5152680" y="1768680"/>
            <a:ext cx="4426920" cy="4384080"/>
          </a:xfrm>
          <a:prstGeom prst="rect">
            <a:avLst/>
          </a:prstGeom>
        </p:spPr>
        <p:txBody>
          <a:bodyPr lIns="0" rIns="0" tIns="0" bIns="0">
            <a:normAutofit/>
          </a:bodyPr>
          <a:p>
            <a:endParaRPr b="0" lang="es-CL"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301320"/>
            <a:ext cx="9072000" cy="5850360"/>
          </a:xfrm>
          <a:prstGeom prst="rect">
            <a:avLst/>
          </a:prstGeom>
        </p:spPr>
        <p:txBody>
          <a:bodyPr lIns="0" rIns="0" tIns="0" bIns="0" anchor="ctr">
            <a:noAutofit/>
          </a:bodyPr>
          <a:p>
            <a:pPr algn="ctr"/>
            <a:endParaRPr b="0" lang="es-C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13" name="PlaceHolder 2"/>
          <p:cNvSpPr>
            <a:spLocks noGrp="1"/>
          </p:cNvSpPr>
          <p:nvPr>
            <p:ph type="body"/>
          </p:nvPr>
        </p:nvSpPr>
        <p:spPr>
          <a:xfrm>
            <a:off x="504000" y="1768680"/>
            <a:ext cx="4426920" cy="2090880"/>
          </a:xfrm>
          <a:prstGeom prst="rect">
            <a:avLst/>
          </a:prstGeom>
        </p:spPr>
        <p:txBody>
          <a:bodyPr lIns="0" rIns="0" tIns="0" bIns="0">
            <a:normAutofit/>
          </a:bodyPr>
          <a:p>
            <a:endParaRPr b="0" lang="es-CL" sz="3200" spc="-1" strike="noStrike">
              <a:latin typeface="Arial"/>
            </a:endParaRPr>
          </a:p>
        </p:txBody>
      </p:sp>
      <p:sp>
        <p:nvSpPr>
          <p:cNvPr id="14" name="PlaceHolder 3"/>
          <p:cNvSpPr>
            <a:spLocks noGrp="1"/>
          </p:cNvSpPr>
          <p:nvPr>
            <p:ph type="body"/>
          </p:nvPr>
        </p:nvSpPr>
        <p:spPr>
          <a:xfrm>
            <a:off x="5152680" y="1768680"/>
            <a:ext cx="4426920" cy="4384080"/>
          </a:xfrm>
          <a:prstGeom prst="rect">
            <a:avLst/>
          </a:prstGeom>
        </p:spPr>
        <p:txBody>
          <a:bodyPr lIns="0" rIns="0" tIns="0" bIns="0">
            <a:normAutofit/>
          </a:bodyPr>
          <a:p>
            <a:endParaRPr b="0" lang="es-CL" sz="3200" spc="-1" strike="noStrike">
              <a:latin typeface="Arial"/>
            </a:endParaRPr>
          </a:p>
        </p:txBody>
      </p:sp>
      <p:sp>
        <p:nvSpPr>
          <p:cNvPr id="15" name="PlaceHolder 4"/>
          <p:cNvSpPr>
            <a:spLocks noGrp="1"/>
          </p:cNvSpPr>
          <p:nvPr>
            <p:ph type="body"/>
          </p:nvPr>
        </p:nvSpPr>
        <p:spPr>
          <a:xfrm>
            <a:off x="504000" y="4058640"/>
            <a:ext cx="442692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17" name="PlaceHolder 2"/>
          <p:cNvSpPr>
            <a:spLocks noGrp="1"/>
          </p:cNvSpPr>
          <p:nvPr>
            <p:ph type="body"/>
          </p:nvPr>
        </p:nvSpPr>
        <p:spPr>
          <a:xfrm>
            <a:off x="504000" y="1768680"/>
            <a:ext cx="4426920" cy="4384080"/>
          </a:xfrm>
          <a:prstGeom prst="rect">
            <a:avLst/>
          </a:prstGeom>
        </p:spPr>
        <p:txBody>
          <a:bodyPr lIns="0" rIns="0" tIns="0" bIns="0">
            <a:normAutofit/>
          </a:bodyPr>
          <a:p>
            <a:endParaRPr b="0" lang="es-CL" sz="3200" spc="-1" strike="noStrike">
              <a:latin typeface="Arial"/>
            </a:endParaRPr>
          </a:p>
        </p:txBody>
      </p:sp>
      <p:sp>
        <p:nvSpPr>
          <p:cNvPr id="18" name="PlaceHolder 3"/>
          <p:cNvSpPr>
            <a:spLocks noGrp="1"/>
          </p:cNvSpPr>
          <p:nvPr>
            <p:ph type="body"/>
          </p:nvPr>
        </p:nvSpPr>
        <p:spPr>
          <a:xfrm>
            <a:off x="5152680" y="1768680"/>
            <a:ext cx="4426920" cy="2090880"/>
          </a:xfrm>
          <a:prstGeom prst="rect">
            <a:avLst/>
          </a:prstGeom>
        </p:spPr>
        <p:txBody>
          <a:bodyPr lIns="0" rIns="0" tIns="0" bIns="0">
            <a:normAutofit/>
          </a:bodyPr>
          <a:p>
            <a:endParaRPr b="0" lang="es-CL" sz="3200" spc="-1" strike="noStrike">
              <a:latin typeface="Arial"/>
            </a:endParaRPr>
          </a:p>
        </p:txBody>
      </p:sp>
      <p:sp>
        <p:nvSpPr>
          <p:cNvPr id="19" name="PlaceHolder 4"/>
          <p:cNvSpPr>
            <a:spLocks noGrp="1"/>
          </p:cNvSpPr>
          <p:nvPr>
            <p:ph type="body"/>
          </p:nvPr>
        </p:nvSpPr>
        <p:spPr>
          <a:xfrm>
            <a:off x="5152680" y="4058640"/>
            <a:ext cx="442692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21" name="PlaceHolder 2"/>
          <p:cNvSpPr>
            <a:spLocks noGrp="1"/>
          </p:cNvSpPr>
          <p:nvPr>
            <p:ph type="body"/>
          </p:nvPr>
        </p:nvSpPr>
        <p:spPr>
          <a:xfrm>
            <a:off x="504000" y="1768680"/>
            <a:ext cx="4426920" cy="2090880"/>
          </a:xfrm>
          <a:prstGeom prst="rect">
            <a:avLst/>
          </a:prstGeom>
        </p:spPr>
        <p:txBody>
          <a:bodyPr lIns="0" rIns="0" tIns="0" bIns="0">
            <a:normAutofit/>
          </a:bodyPr>
          <a:p>
            <a:endParaRPr b="0" lang="es-CL" sz="3200" spc="-1" strike="noStrike">
              <a:latin typeface="Arial"/>
            </a:endParaRPr>
          </a:p>
        </p:txBody>
      </p:sp>
      <p:sp>
        <p:nvSpPr>
          <p:cNvPr id="22" name="PlaceHolder 3"/>
          <p:cNvSpPr>
            <a:spLocks noGrp="1"/>
          </p:cNvSpPr>
          <p:nvPr>
            <p:ph type="body"/>
          </p:nvPr>
        </p:nvSpPr>
        <p:spPr>
          <a:xfrm>
            <a:off x="5152680" y="1768680"/>
            <a:ext cx="4426920" cy="2090880"/>
          </a:xfrm>
          <a:prstGeom prst="rect">
            <a:avLst/>
          </a:prstGeom>
        </p:spPr>
        <p:txBody>
          <a:bodyPr lIns="0" rIns="0" tIns="0" bIns="0">
            <a:normAutofit/>
          </a:bodyPr>
          <a:p>
            <a:endParaRPr b="0" lang="es-CL" sz="3200" spc="-1" strike="noStrike">
              <a:latin typeface="Arial"/>
            </a:endParaRPr>
          </a:p>
        </p:txBody>
      </p:sp>
      <p:sp>
        <p:nvSpPr>
          <p:cNvPr id="23" name="PlaceHolder 4"/>
          <p:cNvSpPr>
            <a:spLocks noGrp="1"/>
          </p:cNvSpPr>
          <p:nvPr>
            <p:ph type="body"/>
          </p:nvPr>
        </p:nvSpPr>
        <p:spPr>
          <a:xfrm>
            <a:off x="504000" y="4058640"/>
            <a:ext cx="9072000" cy="2090880"/>
          </a:xfrm>
          <a:prstGeom prst="rect">
            <a:avLst/>
          </a:prstGeom>
        </p:spPr>
        <p:txBody>
          <a:bodyPr lIns="0" rIns="0" tIns="0" bIns="0">
            <a:normAutofit/>
          </a:bodyPr>
          <a:p>
            <a:endParaRPr b="0" lang="es-CL"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 descr=""/>
          <p:cNvPicPr/>
          <p:nvPr/>
        </p:nvPicPr>
        <p:blipFill>
          <a:blip r:embed="rId2"/>
          <a:stretch/>
        </p:blipFill>
        <p:spPr>
          <a:xfrm>
            <a:off x="720" y="360"/>
            <a:ext cx="10077840" cy="7558200"/>
          </a:xfrm>
          <a:prstGeom prst="rect">
            <a:avLst/>
          </a:prstGeom>
          <a:ln>
            <a:noFill/>
          </a:ln>
        </p:spPr>
      </p:pic>
      <p:sp>
        <p:nvSpPr>
          <p:cNvPr id="1" name="PlaceHolder 1"/>
          <p:cNvSpPr>
            <a:spLocks noGrp="1"/>
          </p:cNvSpPr>
          <p:nvPr>
            <p:ph type="title"/>
          </p:nvPr>
        </p:nvSpPr>
        <p:spPr>
          <a:xfrm>
            <a:off x="504000" y="301320"/>
            <a:ext cx="9072000" cy="1261800"/>
          </a:xfrm>
          <a:prstGeom prst="rect">
            <a:avLst/>
          </a:prstGeom>
        </p:spPr>
        <p:txBody>
          <a:bodyPr lIns="0" rIns="0" tIns="0" bIns="0" anchor="ctr">
            <a:noAutofit/>
          </a:bodyPr>
          <a:p>
            <a:pPr algn="ctr"/>
            <a:r>
              <a:rPr b="0" lang="es-CL" sz="4400" spc="-1" strike="noStrike">
                <a:latin typeface="Arial"/>
              </a:rPr>
              <a:t>Pulse para editar el formato del texto de título</a:t>
            </a:r>
            <a:endParaRPr b="0" lang="es-CL" sz="4400" spc="-1" strike="noStrike">
              <a:latin typeface="Arial"/>
            </a:endParaRPr>
          </a:p>
        </p:txBody>
      </p:sp>
      <p:sp>
        <p:nvSpPr>
          <p:cNvPr id="2"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CL" sz="3200" spc="-1" strike="noStrike">
                <a:latin typeface="Arial"/>
              </a:rPr>
              <a:t>Pulse para editar el formato de esquema del texto</a:t>
            </a:r>
            <a:endParaRPr b="0" lang="es-CL" sz="3200" spc="-1" strike="noStrike">
              <a:latin typeface="Arial"/>
            </a:endParaRPr>
          </a:p>
          <a:p>
            <a:pPr lvl="1" marL="864000" indent="-324000">
              <a:spcBef>
                <a:spcPts val="1134"/>
              </a:spcBef>
              <a:buClr>
                <a:srgbClr val="000000"/>
              </a:buClr>
              <a:buSzPct val="75000"/>
              <a:buFont typeface="Symbol" charset="2"/>
              <a:buChar char=""/>
            </a:pPr>
            <a:r>
              <a:rPr b="0" lang="es-CL" sz="2800" spc="-1" strike="noStrike">
                <a:latin typeface="Arial"/>
              </a:rPr>
              <a:t>Segundo nivel del esquema</a:t>
            </a:r>
            <a:endParaRPr b="0" lang="es-CL" sz="2800" spc="-1" strike="noStrike">
              <a:latin typeface="Arial"/>
            </a:endParaRPr>
          </a:p>
          <a:p>
            <a:pPr lvl="2" marL="1296000" indent="-288000">
              <a:spcBef>
                <a:spcPts val="850"/>
              </a:spcBef>
              <a:buClr>
                <a:srgbClr val="000000"/>
              </a:buClr>
              <a:buSzPct val="45000"/>
              <a:buFont typeface="Wingdings" charset="2"/>
              <a:buChar char=""/>
            </a:pPr>
            <a:r>
              <a:rPr b="0" lang="es-CL" sz="2400" spc="-1" strike="noStrike">
                <a:latin typeface="Arial"/>
              </a:rPr>
              <a:t>Tercer nivel del esquema</a:t>
            </a:r>
            <a:endParaRPr b="0" lang="es-CL" sz="2400" spc="-1" strike="noStrike">
              <a:latin typeface="Arial"/>
            </a:endParaRPr>
          </a:p>
          <a:p>
            <a:pPr lvl="3" marL="1728000" indent="-216000">
              <a:spcBef>
                <a:spcPts val="567"/>
              </a:spcBef>
              <a:buClr>
                <a:srgbClr val="000000"/>
              </a:buClr>
              <a:buSzPct val="75000"/>
              <a:buFont typeface="Symbol" charset="2"/>
              <a:buChar char=""/>
            </a:pPr>
            <a:r>
              <a:rPr b="0" lang="es-CL" sz="2000" spc="-1" strike="noStrike">
                <a:latin typeface="Arial"/>
              </a:rPr>
              <a:t>Cuarto nivel del esquema</a:t>
            </a:r>
            <a:endParaRPr b="0" lang="es-CL" sz="2000" spc="-1" strike="noStrike">
              <a:latin typeface="Arial"/>
            </a:endParaRPr>
          </a:p>
          <a:p>
            <a:pPr lvl="4" marL="2160000" indent="-216000">
              <a:spcBef>
                <a:spcPts val="283"/>
              </a:spcBef>
              <a:buClr>
                <a:srgbClr val="000000"/>
              </a:buClr>
              <a:buSzPct val="45000"/>
              <a:buFont typeface="Wingdings" charset="2"/>
              <a:buChar char=""/>
            </a:pPr>
            <a:r>
              <a:rPr b="0" lang="es-CL" sz="2000" spc="-1" strike="noStrike">
                <a:latin typeface="Arial"/>
              </a:rPr>
              <a:t>Quinto nivel del esquema</a:t>
            </a:r>
            <a:endParaRPr b="0" lang="es-CL" sz="2000" spc="-1" strike="noStrike">
              <a:latin typeface="Arial"/>
            </a:endParaRPr>
          </a:p>
          <a:p>
            <a:pPr lvl="5" marL="2592000" indent="-216000">
              <a:spcBef>
                <a:spcPts val="283"/>
              </a:spcBef>
              <a:buClr>
                <a:srgbClr val="000000"/>
              </a:buClr>
              <a:buSzPct val="45000"/>
              <a:buFont typeface="Wingdings" charset="2"/>
              <a:buChar char=""/>
            </a:pPr>
            <a:r>
              <a:rPr b="0" lang="es-CL" sz="2000" spc="-1" strike="noStrike">
                <a:latin typeface="Arial"/>
              </a:rPr>
              <a:t>Sexto nivel del esquema</a:t>
            </a:r>
            <a:endParaRPr b="0" lang="es-CL" sz="2000" spc="-1" strike="noStrike">
              <a:latin typeface="Arial"/>
            </a:endParaRPr>
          </a:p>
          <a:p>
            <a:pPr lvl="6" marL="3024000" indent="-216000">
              <a:spcBef>
                <a:spcPts val="283"/>
              </a:spcBef>
              <a:buClr>
                <a:srgbClr val="000000"/>
              </a:buClr>
              <a:buSzPct val="45000"/>
              <a:buFont typeface="Wingdings" charset="2"/>
              <a:buChar char=""/>
            </a:pPr>
            <a:r>
              <a:rPr b="0" lang="es-CL" sz="2000" spc="-1" strike="noStrike">
                <a:latin typeface="Arial"/>
              </a:rPr>
              <a:t>Séptimo nivel del esquema</a:t>
            </a:r>
            <a:endParaRPr b="0" lang="es-C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 name="" descr=""/>
          <p:cNvPicPr/>
          <p:nvPr/>
        </p:nvPicPr>
        <p:blipFill>
          <a:blip r:embed="rId2"/>
          <a:stretch/>
        </p:blipFill>
        <p:spPr>
          <a:xfrm>
            <a:off x="720" y="360"/>
            <a:ext cx="10077840" cy="7558200"/>
          </a:xfrm>
          <a:prstGeom prst="rect">
            <a:avLst/>
          </a:prstGeom>
          <a:ln>
            <a:noFill/>
          </a:ln>
        </p:spPr>
      </p:pic>
      <p:sp>
        <p:nvSpPr>
          <p:cNvPr id="40" name="PlaceHolder 1"/>
          <p:cNvSpPr>
            <a:spLocks noGrp="1"/>
          </p:cNvSpPr>
          <p:nvPr>
            <p:ph type="title"/>
          </p:nvPr>
        </p:nvSpPr>
        <p:spPr>
          <a:xfrm>
            <a:off x="504000" y="301320"/>
            <a:ext cx="9071640" cy="1261440"/>
          </a:xfrm>
          <a:prstGeom prst="rect">
            <a:avLst/>
          </a:prstGeom>
        </p:spPr>
        <p:txBody>
          <a:bodyPr lIns="0" rIns="0" tIns="0" bIns="0" anchor="ctr">
            <a:noAutofit/>
          </a:bodyPr>
          <a:p>
            <a:pPr algn="ctr"/>
            <a:r>
              <a:rPr b="0" lang="es-CL" sz="1800" spc="-1" strike="noStrike">
                <a:latin typeface="Arial"/>
              </a:rPr>
              <a:t>Pulse para editar el formato del texto de título</a:t>
            </a:r>
            <a:endParaRPr b="0" lang="es-CL" sz="1800" spc="-1" strike="noStrike">
              <a:latin typeface="Arial"/>
            </a:endParaRPr>
          </a:p>
        </p:txBody>
      </p:sp>
      <p:sp>
        <p:nvSpPr>
          <p:cNvPr id="41"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CL" sz="3200" spc="-1" strike="noStrike">
                <a:latin typeface="Arial"/>
              </a:rPr>
              <a:t>Pulse para editar el formato de esquema del texto</a:t>
            </a:r>
            <a:endParaRPr b="0" lang="es-CL" sz="3200" spc="-1" strike="noStrike">
              <a:latin typeface="Arial"/>
            </a:endParaRPr>
          </a:p>
          <a:p>
            <a:pPr lvl="1" marL="864000" indent="-324000">
              <a:spcBef>
                <a:spcPts val="1134"/>
              </a:spcBef>
              <a:buClr>
                <a:srgbClr val="000000"/>
              </a:buClr>
              <a:buSzPct val="75000"/>
              <a:buFont typeface="Symbol" charset="2"/>
              <a:buChar char=""/>
            </a:pPr>
            <a:r>
              <a:rPr b="0" lang="es-CL" sz="2800" spc="-1" strike="noStrike">
                <a:latin typeface="Arial"/>
              </a:rPr>
              <a:t>Segundo nivel del esquema</a:t>
            </a:r>
            <a:endParaRPr b="0" lang="es-CL" sz="2800" spc="-1" strike="noStrike">
              <a:latin typeface="Arial"/>
            </a:endParaRPr>
          </a:p>
          <a:p>
            <a:pPr lvl="2" marL="1296000" indent="-288000">
              <a:spcBef>
                <a:spcPts val="850"/>
              </a:spcBef>
              <a:buClr>
                <a:srgbClr val="000000"/>
              </a:buClr>
              <a:buSzPct val="45000"/>
              <a:buFont typeface="Wingdings" charset="2"/>
              <a:buChar char=""/>
            </a:pPr>
            <a:r>
              <a:rPr b="0" lang="es-CL" sz="2400" spc="-1" strike="noStrike">
                <a:latin typeface="Arial"/>
              </a:rPr>
              <a:t>Tercer nivel del esquema</a:t>
            </a:r>
            <a:endParaRPr b="0" lang="es-CL" sz="2400" spc="-1" strike="noStrike">
              <a:latin typeface="Arial"/>
            </a:endParaRPr>
          </a:p>
          <a:p>
            <a:pPr lvl="3" marL="1728000" indent="-216000">
              <a:spcBef>
                <a:spcPts val="567"/>
              </a:spcBef>
              <a:buClr>
                <a:srgbClr val="000000"/>
              </a:buClr>
              <a:buSzPct val="75000"/>
              <a:buFont typeface="Symbol" charset="2"/>
              <a:buChar char=""/>
            </a:pPr>
            <a:r>
              <a:rPr b="0" lang="es-CL" sz="2000" spc="-1" strike="noStrike">
                <a:latin typeface="Arial"/>
              </a:rPr>
              <a:t>Cuarto nivel del esquema</a:t>
            </a:r>
            <a:endParaRPr b="0" lang="es-CL" sz="2000" spc="-1" strike="noStrike">
              <a:latin typeface="Arial"/>
            </a:endParaRPr>
          </a:p>
          <a:p>
            <a:pPr lvl="4" marL="2160000" indent="-216000">
              <a:spcBef>
                <a:spcPts val="283"/>
              </a:spcBef>
              <a:buClr>
                <a:srgbClr val="000000"/>
              </a:buClr>
              <a:buSzPct val="45000"/>
              <a:buFont typeface="Wingdings" charset="2"/>
              <a:buChar char=""/>
            </a:pPr>
            <a:r>
              <a:rPr b="0" lang="es-CL" sz="2000" spc="-1" strike="noStrike">
                <a:latin typeface="Arial"/>
              </a:rPr>
              <a:t>Quinto nivel del esquema</a:t>
            </a:r>
            <a:endParaRPr b="0" lang="es-CL" sz="2000" spc="-1" strike="noStrike">
              <a:latin typeface="Arial"/>
            </a:endParaRPr>
          </a:p>
          <a:p>
            <a:pPr lvl="5" marL="2592000" indent="-216000">
              <a:spcBef>
                <a:spcPts val="283"/>
              </a:spcBef>
              <a:buClr>
                <a:srgbClr val="000000"/>
              </a:buClr>
              <a:buSzPct val="45000"/>
              <a:buFont typeface="Wingdings" charset="2"/>
              <a:buChar char=""/>
            </a:pPr>
            <a:r>
              <a:rPr b="0" lang="es-CL" sz="2000" spc="-1" strike="noStrike">
                <a:latin typeface="Arial"/>
              </a:rPr>
              <a:t>Sexto nivel del esquema</a:t>
            </a:r>
            <a:endParaRPr b="0" lang="es-CL" sz="2000" spc="-1" strike="noStrike">
              <a:latin typeface="Arial"/>
            </a:endParaRPr>
          </a:p>
          <a:p>
            <a:pPr lvl="6" marL="3024000" indent="-216000">
              <a:spcBef>
                <a:spcPts val="283"/>
              </a:spcBef>
              <a:buClr>
                <a:srgbClr val="000000"/>
              </a:buClr>
              <a:buSzPct val="45000"/>
              <a:buFont typeface="Wingdings" charset="2"/>
              <a:buChar char=""/>
            </a:pPr>
            <a:r>
              <a:rPr b="0" lang="es-CL" sz="2000" spc="-1" strike="noStrike">
                <a:latin typeface="Arial"/>
              </a:rPr>
              <a:t>Séptimo nivel del esquema</a:t>
            </a:r>
            <a:endParaRPr b="0" lang="es-C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slideLayout" Target="../slideLayouts/slideLayout15.xml"/>
</Relationships>
</file>

<file path=ppt/slides/_rels/slide15.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15.xml"/>
</Relationships>
</file>

<file path=ppt/slides/_rels/slide16.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15.xml"/>
</Relationships>
</file>

<file path=ppt/slides/_rels/slide17.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5.xml"/>
</Relationships>
</file>

<file path=ppt/slides/_rels/slide18.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CustomShape 1"/>
          <p:cNvSpPr/>
          <p:nvPr/>
        </p:nvSpPr>
        <p:spPr>
          <a:xfrm>
            <a:off x="504000" y="1769040"/>
            <a:ext cx="9070200" cy="4383360"/>
          </a:xfrm>
          <a:prstGeom prst="rect">
            <a:avLst/>
          </a:prstGeom>
          <a:noFill/>
          <a:ln>
            <a:noFill/>
          </a:ln>
        </p:spPr>
        <p:style>
          <a:lnRef idx="0"/>
          <a:fillRef idx="0"/>
          <a:effectRef idx="0"/>
          <a:fontRef idx="minor"/>
        </p:style>
        <p:txBody>
          <a:bodyPr lIns="0" rIns="0" tIns="0" bIns="0">
            <a:noAutofit/>
          </a:bodyPr>
          <a:p>
            <a:pPr marL="432000" indent="-322560" algn="ctr">
              <a:lnSpc>
                <a:spcPct val="100000"/>
              </a:lnSpc>
              <a:spcAft>
                <a:spcPts val="1409"/>
              </a:spcAft>
              <a:buClr>
                <a:srgbClr val="000000"/>
              </a:buClr>
              <a:buSzPct val="45000"/>
              <a:buFont typeface="Wingdings" charset="2"/>
              <a:buChar char=""/>
            </a:pPr>
            <a:r>
              <a:rPr b="0" lang="es-CL" sz="3200" spc="-1" strike="noStrike">
                <a:solidFill>
                  <a:srgbClr val="000000"/>
                </a:solidFill>
                <a:latin typeface="Times New Roman"/>
                <a:ea typeface="DejaVu Sans"/>
              </a:rPr>
              <a:t>Clase Nº3-4</a:t>
            </a:r>
            <a:endParaRPr b="0" lang="es-CL" sz="3200" spc="-1" strike="noStrike">
              <a:latin typeface="Arial"/>
            </a:endParaRPr>
          </a:p>
          <a:p>
            <a:pPr marL="432000" indent="-322560" algn="ctr">
              <a:lnSpc>
                <a:spcPct val="100000"/>
              </a:lnSpc>
              <a:spcAft>
                <a:spcPts val="1409"/>
              </a:spcAft>
              <a:buClr>
                <a:srgbClr val="000000"/>
              </a:buClr>
              <a:buSzPct val="45000"/>
              <a:buFont typeface="Wingdings" charset="2"/>
              <a:buChar char=""/>
            </a:pPr>
            <a:r>
              <a:rPr b="0" lang="es-CL" sz="3200" spc="-1" strike="noStrike">
                <a:solidFill>
                  <a:srgbClr val="000000"/>
                </a:solidFill>
                <a:latin typeface="Times New Roman"/>
                <a:ea typeface="DejaVu Sans"/>
              </a:rPr>
              <a:t>7ºA</a:t>
            </a:r>
            <a:endParaRPr b="0" lang="es-CL" sz="3200" spc="-1" strike="noStrike">
              <a:latin typeface="Arial"/>
            </a:endParaRPr>
          </a:p>
          <a:p>
            <a:pPr marL="432000" indent="-322560" algn="ctr">
              <a:lnSpc>
                <a:spcPct val="100000"/>
              </a:lnSpc>
              <a:spcAft>
                <a:spcPts val="1409"/>
              </a:spcAft>
              <a:buClr>
                <a:srgbClr val="000000"/>
              </a:buClr>
              <a:buSzPct val="45000"/>
              <a:buFont typeface="Wingdings" charset="2"/>
              <a:buChar char=""/>
            </a:pPr>
            <a:r>
              <a:rPr b="1" lang="es-CL" sz="5400" spc="-1" strike="noStrike">
                <a:solidFill>
                  <a:srgbClr val="127622"/>
                </a:solidFill>
                <a:latin typeface="Times New Roman"/>
                <a:ea typeface="DejaVu Sans"/>
              </a:rPr>
              <a:t>Creando tu rutina de entrenamiento II</a:t>
            </a:r>
            <a:endParaRPr b="0" lang="es-CL" sz="5400" spc="-1" strike="noStrike">
              <a:latin typeface="Arial"/>
            </a:endParaRPr>
          </a:p>
          <a:p>
            <a:pPr algn="ctr">
              <a:lnSpc>
                <a:spcPct val="100000"/>
              </a:lnSpc>
              <a:spcAft>
                <a:spcPts val="1409"/>
              </a:spcAft>
            </a:pPr>
            <a:endParaRPr b="0" lang="es-CL" sz="5400" spc="-1" strike="noStrike">
              <a:latin typeface="Arial"/>
            </a:endParaRPr>
          </a:p>
          <a:p>
            <a:pPr marL="432000" indent="-322560" algn="ctr">
              <a:lnSpc>
                <a:spcPct val="100000"/>
              </a:lnSpc>
              <a:spcAft>
                <a:spcPts val="1409"/>
              </a:spcAft>
              <a:buClr>
                <a:srgbClr val="000000"/>
              </a:buClr>
              <a:buSzPct val="45000"/>
              <a:buFont typeface="Wingdings" charset="2"/>
              <a:buChar char=""/>
            </a:pPr>
            <a:r>
              <a:rPr b="0" lang="es-CL" sz="2000" spc="-1" strike="noStrike">
                <a:solidFill>
                  <a:srgbClr val="127622"/>
                </a:solidFill>
                <a:latin typeface="Times New Roman"/>
                <a:ea typeface="DejaVu Sans"/>
              </a:rPr>
              <a:t>Educación Física</a:t>
            </a:r>
            <a:endParaRPr b="0" lang="es-CL" sz="2000" spc="-1" strike="noStrike">
              <a:latin typeface="Arial"/>
            </a:endParaRPr>
          </a:p>
          <a:p>
            <a:pPr marL="432000" indent="-322560">
              <a:lnSpc>
                <a:spcPct val="100000"/>
              </a:lnSpc>
              <a:spcAft>
                <a:spcPts val="1417"/>
              </a:spcAft>
              <a:buClr>
                <a:srgbClr val="000000"/>
              </a:buClr>
              <a:buSzPct val="45000"/>
              <a:buFont typeface="Wingdings" charset="2"/>
              <a:buChar char=""/>
            </a:pPr>
            <a:r>
              <a:rPr b="0" lang="es-CL" sz="2000" spc="-1" strike="noStrike">
                <a:solidFill>
                  <a:srgbClr val="127622"/>
                </a:solidFill>
                <a:latin typeface="Times New Roman"/>
                <a:ea typeface="DejaVu Sans"/>
              </a:rPr>
              <a:t>Profesor Bernardo Valenzuela</a:t>
            </a:r>
            <a:endParaRPr b="0" lang="es-CL" sz="2000" spc="-1" strike="noStrike">
              <a:latin typeface="Arial"/>
            </a:endParaRPr>
          </a:p>
        </p:txBody>
      </p:sp>
      <p:sp>
        <p:nvSpPr>
          <p:cNvPr id="79" name="CustomShape 2"/>
          <p:cNvSpPr/>
          <p:nvPr/>
        </p:nvSpPr>
        <p:spPr>
          <a:xfrm>
            <a:off x="2005560" y="337680"/>
            <a:ext cx="7594200" cy="126108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0" lang="es-CL" sz="1600" spc="-1" strike="noStrike">
                <a:solidFill>
                  <a:srgbClr val="ffffff"/>
                </a:solidFill>
                <a:latin typeface="Times New Roman"/>
                <a:ea typeface="DejaVu Sans"/>
              </a:rPr>
              <a:t>Objetivo de Aprendizaje 06: Desarrollar la resistencia cardiovascular, la fuerza muscular, la velocidad y la flexibilidad para alcanzar una condición física saludable, considerando: Frecuencia. Intensidad. Tiempo de duración. Tipo de ejercicio (correr, andar en bicicleta, realizar trabajo de fuerza, ejercicios de flexibilidad, entre otros).</a:t>
            </a:r>
            <a:endParaRPr b="0" lang="es-CL" sz="1600" spc="-1" strike="noStrike">
              <a:latin typeface="Arial"/>
            </a:endParaRPr>
          </a:p>
        </p:txBody>
      </p:sp>
      <p:pic>
        <p:nvPicPr>
          <p:cNvPr id="80" name="" descr=""/>
          <p:cNvPicPr/>
          <p:nvPr/>
        </p:nvPicPr>
        <p:blipFill>
          <a:blip r:embed="rId1"/>
          <a:stretch/>
        </p:blipFill>
        <p:spPr>
          <a:xfrm>
            <a:off x="400320" y="228600"/>
            <a:ext cx="1427040" cy="1258560"/>
          </a:xfrm>
          <a:prstGeom prst="rect">
            <a:avLst/>
          </a:prstGeom>
          <a:ln>
            <a:noFill/>
          </a:ln>
        </p:spPr>
      </p:pic>
      <p:pic>
        <p:nvPicPr>
          <p:cNvPr id="81" name="" descr=""/>
          <p:cNvPicPr/>
          <p:nvPr/>
        </p:nvPicPr>
        <p:blipFill>
          <a:blip r:embed="rId2"/>
          <a:stretch/>
        </p:blipFill>
        <p:spPr>
          <a:xfrm>
            <a:off x="371520" y="180000"/>
            <a:ext cx="1427040" cy="1258560"/>
          </a:xfrm>
          <a:prstGeom prst="rect">
            <a:avLst/>
          </a:prstGeom>
          <a:ln>
            <a:noFill/>
          </a:ln>
        </p:spPr>
      </p:pic>
      <p:pic>
        <p:nvPicPr>
          <p:cNvPr id="82" name="" descr=""/>
          <p:cNvPicPr/>
          <p:nvPr/>
        </p:nvPicPr>
        <p:blipFill>
          <a:blip r:embed="rId3"/>
          <a:stretch/>
        </p:blipFill>
        <p:spPr>
          <a:xfrm>
            <a:off x="371520" y="180000"/>
            <a:ext cx="1427040" cy="125856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CustomShape 1"/>
          <p:cNvSpPr/>
          <p:nvPr/>
        </p:nvSpPr>
        <p:spPr>
          <a:xfrm>
            <a:off x="504000" y="1769040"/>
            <a:ext cx="4752360" cy="4959720"/>
          </a:xfrm>
          <a:prstGeom prst="rect">
            <a:avLst/>
          </a:prstGeom>
          <a:noFill/>
          <a:ln>
            <a:noFill/>
          </a:ln>
        </p:spPr>
        <p:style>
          <a:lnRef idx="0"/>
          <a:fillRef idx="0"/>
          <a:effectRef idx="0"/>
          <a:fontRef idx="minor"/>
        </p:style>
        <p:txBody>
          <a:bodyPr lIns="0" rIns="0" tIns="0" bIns="0">
            <a:noAutofit/>
          </a:bodyPr>
          <a:p>
            <a:pPr marL="432000" indent="-322560">
              <a:lnSpc>
                <a:spcPct val="100000"/>
              </a:lnSpc>
              <a:spcAft>
                <a:spcPts val="1417"/>
              </a:spcAft>
              <a:buClr>
                <a:srgbClr val="000000"/>
              </a:buClr>
              <a:buSzPct val="45000"/>
              <a:buFont typeface="Wingdings" charset="2"/>
              <a:buChar char=""/>
            </a:pPr>
            <a:r>
              <a:rPr b="1" lang="es-CL" sz="3200" spc="-1" strike="noStrike">
                <a:solidFill>
                  <a:srgbClr val="000000"/>
                </a:solidFill>
                <a:latin typeface="Times New Roman"/>
                <a:ea typeface="DejaVu Sans"/>
              </a:rPr>
              <a:t>Crunch básico</a:t>
            </a:r>
            <a:endParaRPr b="0" lang="es-CL" sz="3200" spc="-1" strike="noStrike">
              <a:latin typeface="Arial"/>
            </a:endParaRPr>
          </a:p>
          <a:p>
            <a:pPr marL="432000" indent="-322560" algn="just">
              <a:lnSpc>
                <a:spcPct val="100000"/>
              </a:lnSpc>
              <a:spcAft>
                <a:spcPts val="1417"/>
              </a:spcAft>
              <a:buClr>
                <a:srgbClr val="000000"/>
              </a:buClr>
              <a:buSzPct val="45000"/>
              <a:buFont typeface="Wingdings" charset="2"/>
              <a:buChar char=""/>
            </a:pPr>
            <a:r>
              <a:rPr b="0" lang="es-CL" sz="2200" spc="-1" strike="noStrike">
                <a:solidFill>
                  <a:srgbClr val="000000"/>
                </a:solidFill>
                <a:latin typeface="Times New Roman"/>
                <a:ea typeface="DejaVu Sans"/>
              </a:rPr>
              <a:t>Es el clásico abdominal con las rodillas flexionadas y los pies apoyados en el suelo, donde levantamos levemente el tronco para luego volver a tocar el suelo con nuestra espalda. En este ejercicio trabaja casi toda la porción abdominal. Es importante saber que solo debemos levantar nuestra espalda del suelo máximo 10 centímetros. Levantarnos más solo nos puede traer una lesión y no aumenta el beneficio del ejercicio.</a:t>
            </a:r>
            <a:endParaRPr b="0" lang="es-CL" sz="2200" spc="-1" strike="noStrike">
              <a:latin typeface="Arial"/>
            </a:endParaRPr>
          </a:p>
        </p:txBody>
      </p:sp>
      <p:sp>
        <p:nvSpPr>
          <p:cNvPr id="111" name="CustomShape 2"/>
          <p:cNvSpPr/>
          <p:nvPr/>
        </p:nvSpPr>
        <p:spPr>
          <a:xfrm>
            <a:off x="2005560" y="337680"/>
            <a:ext cx="7594200" cy="126108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0" lang="es-CL" sz="1600" spc="-1" strike="noStrike">
                <a:solidFill>
                  <a:srgbClr val="ffffff"/>
                </a:solidFill>
                <a:latin typeface="Times New Roman"/>
                <a:ea typeface="DejaVu Sans"/>
              </a:rPr>
              <a:t>Objetivo de Aprendizaje 06: Desarrollar la resistencia cardiovascular, la fuerza muscular, la velocidad y la flexibilidad para alcanzar una condición física saludable, considerando: Frecuencia. Intensidad. Tiempo de duración. Tipo de ejercicio (correr, andar en bicicleta, realizar trabajo de fuerza, ejercicios de flexibilidad, entre otros).</a:t>
            </a:r>
            <a:endParaRPr b="0" lang="es-CL" sz="1600" spc="-1" strike="noStrike">
              <a:latin typeface="Arial"/>
            </a:endParaRPr>
          </a:p>
        </p:txBody>
      </p:sp>
      <p:pic>
        <p:nvPicPr>
          <p:cNvPr id="112" name="" descr=""/>
          <p:cNvPicPr/>
          <p:nvPr/>
        </p:nvPicPr>
        <p:blipFill>
          <a:blip r:embed="rId1"/>
          <a:stretch/>
        </p:blipFill>
        <p:spPr>
          <a:xfrm>
            <a:off x="400320" y="228600"/>
            <a:ext cx="1427040" cy="1258560"/>
          </a:xfrm>
          <a:prstGeom prst="rect">
            <a:avLst/>
          </a:prstGeom>
          <a:ln>
            <a:noFill/>
          </a:ln>
        </p:spPr>
      </p:pic>
      <p:pic>
        <p:nvPicPr>
          <p:cNvPr id="113" name="" descr=""/>
          <p:cNvPicPr/>
          <p:nvPr/>
        </p:nvPicPr>
        <p:blipFill>
          <a:blip r:embed="rId2"/>
          <a:stretch/>
        </p:blipFill>
        <p:spPr>
          <a:xfrm>
            <a:off x="5486400" y="2362680"/>
            <a:ext cx="4113360" cy="357948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504000" y="1769040"/>
            <a:ext cx="5438160" cy="4383360"/>
          </a:xfrm>
          <a:prstGeom prst="rect">
            <a:avLst/>
          </a:prstGeom>
          <a:noFill/>
          <a:ln>
            <a:noFill/>
          </a:ln>
        </p:spPr>
        <p:style>
          <a:lnRef idx="0"/>
          <a:fillRef idx="0"/>
          <a:effectRef idx="0"/>
          <a:fontRef idx="minor"/>
        </p:style>
        <p:txBody>
          <a:bodyPr lIns="0" rIns="0" tIns="0" bIns="0">
            <a:noAutofit/>
          </a:bodyPr>
          <a:p>
            <a:pPr marL="432000" indent="-322560">
              <a:lnSpc>
                <a:spcPct val="100000"/>
              </a:lnSpc>
              <a:spcAft>
                <a:spcPts val="1417"/>
              </a:spcAft>
              <a:buClr>
                <a:srgbClr val="000000"/>
              </a:buClr>
              <a:buSzPct val="45000"/>
              <a:buFont typeface="Wingdings" charset="2"/>
              <a:buChar char=""/>
            </a:pPr>
            <a:r>
              <a:rPr b="1" lang="es-CL" sz="3200" spc="-1" strike="noStrike">
                <a:solidFill>
                  <a:srgbClr val="000000"/>
                </a:solidFill>
                <a:latin typeface="Times New Roman"/>
                <a:ea typeface="DejaVu Sans"/>
              </a:rPr>
              <a:t>Crunch básico con las piernas elevadas</a:t>
            </a:r>
            <a:endParaRPr b="0" lang="es-CL" sz="3200" spc="-1" strike="noStrike">
              <a:latin typeface="Arial"/>
            </a:endParaRPr>
          </a:p>
          <a:p>
            <a:pPr marL="432000" indent="-322560" algn="just">
              <a:lnSpc>
                <a:spcPct val="100000"/>
              </a:lnSpc>
              <a:spcAft>
                <a:spcPts val="1417"/>
              </a:spcAft>
              <a:buClr>
                <a:srgbClr val="000000"/>
              </a:buClr>
              <a:buSzPct val="45000"/>
              <a:buFont typeface="Wingdings" charset="2"/>
              <a:buChar char=""/>
            </a:pPr>
            <a:r>
              <a:rPr b="0" lang="es-CL" sz="2200" spc="-1" strike="noStrike">
                <a:solidFill>
                  <a:srgbClr val="000000"/>
                </a:solidFill>
                <a:latin typeface="Times New Roman"/>
                <a:ea typeface="DejaVu Sans"/>
              </a:rPr>
              <a:t>Es una variante del ejercicio anterior, su ejecución es la misma, pero la posición del cuerpo varía en que las piernas deben estar elevadas formando un angulo de cadera de 90º.</a:t>
            </a:r>
            <a:endParaRPr b="0" lang="es-CL" sz="2200" spc="-1" strike="noStrike">
              <a:latin typeface="Arial"/>
            </a:endParaRPr>
          </a:p>
          <a:p>
            <a:pPr marL="432000" indent="-322560" algn="just">
              <a:lnSpc>
                <a:spcPct val="100000"/>
              </a:lnSpc>
              <a:spcAft>
                <a:spcPts val="1417"/>
              </a:spcAft>
              <a:buClr>
                <a:srgbClr val="000000"/>
              </a:buClr>
              <a:buSzPct val="45000"/>
              <a:buFont typeface="Wingdings" charset="2"/>
              <a:buChar char=""/>
            </a:pPr>
            <a:r>
              <a:rPr b="0" lang="es-CL" sz="2200" spc="-1" strike="noStrike">
                <a:solidFill>
                  <a:srgbClr val="000000"/>
                </a:solidFill>
                <a:latin typeface="Times New Roman"/>
                <a:ea typeface="DejaVu Sans"/>
              </a:rPr>
              <a:t>Las piernas elevadas inhiben (o “apagan”) un musculo del muslo que ayuda a realizar el ejercicio, pues buscamos que nuestro abdomen trabaje de forma concentrada y sin ayuda externa.</a:t>
            </a:r>
            <a:endParaRPr b="0" lang="es-CL" sz="2200" spc="-1" strike="noStrike">
              <a:latin typeface="Arial"/>
            </a:endParaRPr>
          </a:p>
        </p:txBody>
      </p:sp>
      <p:sp>
        <p:nvSpPr>
          <p:cNvPr id="115" name="CustomShape 2"/>
          <p:cNvSpPr/>
          <p:nvPr/>
        </p:nvSpPr>
        <p:spPr>
          <a:xfrm>
            <a:off x="2005560" y="337680"/>
            <a:ext cx="7594200" cy="126108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0" lang="es-CL" sz="1600" spc="-1" strike="noStrike">
                <a:solidFill>
                  <a:srgbClr val="ffffff"/>
                </a:solidFill>
                <a:latin typeface="Times New Roman"/>
                <a:ea typeface="DejaVu Sans"/>
              </a:rPr>
              <a:t>Objetivo de Aprendizaje 06: Desarrollar la resistencia cardiovascular, la fuerza muscular, la velocidad y la flexibilidad para alcanzar una condición física saludable, considerando: Frecuencia. Intensidad. Tiempo de duración. Tipo de ejercicio (correr, andar en bicicleta, realizar trabajo de fuerza, ejercicios de flexibilidad, entre otros).</a:t>
            </a:r>
            <a:endParaRPr b="0" lang="es-CL" sz="1600" spc="-1" strike="noStrike">
              <a:latin typeface="Arial"/>
            </a:endParaRPr>
          </a:p>
        </p:txBody>
      </p:sp>
      <p:pic>
        <p:nvPicPr>
          <p:cNvPr id="116" name="" descr=""/>
          <p:cNvPicPr/>
          <p:nvPr/>
        </p:nvPicPr>
        <p:blipFill>
          <a:blip r:embed="rId1"/>
          <a:stretch/>
        </p:blipFill>
        <p:spPr>
          <a:xfrm>
            <a:off x="400320" y="228600"/>
            <a:ext cx="1427040" cy="1258560"/>
          </a:xfrm>
          <a:prstGeom prst="rect">
            <a:avLst/>
          </a:prstGeom>
          <a:ln>
            <a:noFill/>
          </a:ln>
        </p:spPr>
      </p:pic>
      <p:pic>
        <p:nvPicPr>
          <p:cNvPr id="117" name="" descr=""/>
          <p:cNvPicPr/>
          <p:nvPr/>
        </p:nvPicPr>
        <p:blipFill>
          <a:blip r:embed="rId2"/>
          <a:stretch/>
        </p:blipFill>
        <p:spPr>
          <a:xfrm>
            <a:off x="6172200" y="2286000"/>
            <a:ext cx="3427560" cy="365616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504000" y="1769040"/>
            <a:ext cx="4523760" cy="5139720"/>
          </a:xfrm>
          <a:prstGeom prst="rect">
            <a:avLst/>
          </a:prstGeom>
          <a:noFill/>
          <a:ln>
            <a:noFill/>
          </a:ln>
        </p:spPr>
        <p:style>
          <a:lnRef idx="0"/>
          <a:fillRef idx="0"/>
          <a:effectRef idx="0"/>
          <a:fontRef idx="minor"/>
        </p:style>
        <p:txBody>
          <a:bodyPr lIns="0" rIns="0" tIns="0" bIns="0">
            <a:noAutofit/>
          </a:bodyPr>
          <a:p>
            <a:pPr marL="432000" indent="-322560">
              <a:lnSpc>
                <a:spcPct val="100000"/>
              </a:lnSpc>
              <a:spcAft>
                <a:spcPts val="1417"/>
              </a:spcAft>
              <a:buClr>
                <a:srgbClr val="000000"/>
              </a:buClr>
              <a:buSzPct val="45000"/>
              <a:buFont typeface="Wingdings" charset="2"/>
              <a:buChar char=""/>
            </a:pPr>
            <a:r>
              <a:rPr b="1" lang="es-CL" sz="3200" spc="-1" strike="noStrike">
                <a:solidFill>
                  <a:srgbClr val="000000"/>
                </a:solidFill>
                <a:latin typeface="Times New Roman"/>
                <a:ea typeface="DejaVu Sans"/>
              </a:rPr>
              <a:t>Crunch inverso</a:t>
            </a:r>
            <a:endParaRPr b="0" lang="es-CL" sz="3200" spc="-1" strike="noStrike">
              <a:latin typeface="Arial"/>
            </a:endParaRPr>
          </a:p>
          <a:p>
            <a:pPr marL="432000" indent="-322560" algn="just">
              <a:lnSpc>
                <a:spcPct val="100000"/>
              </a:lnSpc>
              <a:spcAft>
                <a:spcPts val="1417"/>
              </a:spcAft>
              <a:buClr>
                <a:srgbClr val="000000"/>
              </a:buClr>
              <a:buSzPct val="45000"/>
              <a:buFont typeface="Wingdings" charset="2"/>
              <a:buChar char=""/>
            </a:pPr>
            <a:r>
              <a:rPr b="0" lang="es-CL" sz="2200" spc="-1" strike="noStrike">
                <a:solidFill>
                  <a:srgbClr val="000000"/>
                </a:solidFill>
                <a:latin typeface="Times New Roman"/>
                <a:ea typeface="DejaVu Sans"/>
              </a:rPr>
              <a:t>En este ejercicio son nuestras piernas quienes realizan el movimiento que demanda trabajo abdominal. Se prioriza el trabajo de los abdominales inferiores y oblicuos, pero con una ayuda importante de musculos accesorios del muslo.</a:t>
            </a:r>
            <a:endParaRPr b="0" lang="es-CL" sz="2200" spc="-1" strike="noStrike">
              <a:latin typeface="Arial"/>
            </a:endParaRPr>
          </a:p>
          <a:p>
            <a:pPr marL="432000" indent="-322560" algn="just">
              <a:lnSpc>
                <a:spcPct val="100000"/>
              </a:lnSpc>
              <a:spcAft>
                <a:spcPts val="1417"/>
              </a:spcAft>
              <a:buClr>
                <a:srgbClr val="000000"/>
              </a:buClr>
              <a:buSzPct val="45000"/>
              <a:buFont typeface="Wingdings" charset="2"/>
              <a:buChar char=""/>
            </a:pPr>
            <a:r>
              <a:rPr b="0" lang="es-CL" sz="2200" spc="-1" strike="noStrike">
                <a:solidFill>
                  <a:srgbClr val="000000"/>
                </a:solidFill>
                <a:latin typeface="Times New Roman"/>
                <a:ea typeface="DejaVu Sans"/>
              </a:rPr>
              <a:t>No es necesario llegar al suelo y realizar el movimiento completo. Es recomendable realizar un movimiento de 45º en la parte superior para no lesionar nuestra espalda.</a:t>
            </a:r>
            <a:endParaRPr b="0" lang="es-CL" sz="2200" spc="-1" strike="noStrike">
              <a:latin typeface="Arial"/>
            </a:endParaRPr>
          </a:p>
        </p:txBody>
      </p:sp>
      <p:sp>
        <p:nvSpPr>
          <p:cNvPr id="119" name="CustomShape 2"/>
          <p:cNvSpPr/>
          <p:nvPr/>
        </p:nvSpPr>
        <p:spPr>
          <a:xfrm>
            <a:off x="2005560" y="337680"/>
            <a:ext cx="7594200" cy="126108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0" lang="es-CL" sz="1600" spc="-1" strike="noStrike">
                <a:solidFill>
                  <a:srgbClr val="ffffff"/>
                </a:solidFill>
                <a:latin typeface="Times New Roman"/>
                <a:ea typeface="DejaVu Sans"/>
              </a:rPr>
              <a:t>Objetivo de Aprendizaje 06: Desarrollar la resistencia cardiovascular, la fuerza muscular, la velocidad y la flexibilidad para alcanzar una condición física saludable, considerando: Frecuencia. Intensidad. Tiempo de duración. Tipo de ejercicio (correr, andar en bicicleta, realizar trabajo de fuerza, ejercicios de flexibilidad, entre otros).</a:t>
            </a:r>
            <a:endParaRPr b="0" lang="es-CL" sz="1600" spc="-1" strike="noStrike">
              <a:latin typeface="Arial"/>
            </a:endParaRPr>
          </a:p>
        </p:txBody>
      </p:sp>
      <p:pic>
        <p:nvPicPr>
          <p:cNvPr id="120" name="" descr=""/>
          <p:cNvPicPr/>
          <p:nvPr/>
        </p:nvPicPr>
        <p:blipFill>
          <a:blip r:embed="rId1"/>
          <a:stretch/>
        </p:blipFill>
        <p:spPr>
          <a:xfrm>
            <a:off x="400320" y="228600"/>
            <a:ext cx="1427040" cy="1258560"/>
          </a:xfrm>
          <a:prstGeom prst="rect">
            <a:avLst/>
          </a:prstGeom>
          <a:ln>
            <a:noFill/>
          </a:ln>
        </p:spPr>
      </p:pic>
      <p:pic>
        <p:nvPicPr>
          <p:cNvPr id="121" name="" descr=""/>
          <p:cNvPicPr/>
          <p:nvPr/>
        </p:nvPicPr>
        <p:blipFill>
          <a:blip r:embed="rId2"/>
          <a:stretch/>
        </p:blipFill>
        <p:spPr>
          <a:xfrm>
            <a:off x="5334480" y="2286000"/>
            <a:ext cx="3808080" cy="319860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504000" y="1769040"/>
            <a:ext cx="8867160" cy="4383360"/>
          </a:xfrm>
          <a:prstGeom prst="rect">
            <a:avLst/>
          </a:prstGeom>
          <a:noFill/>
          <a:ln>
            <a:noFill/>
          </a:ln>
        </p:spPr>
        <p:style>
          <a:lnRef idx="0"/>
          <a:fillRef idx="0"/>
          <a:effectRef idx="0"/>
          <a:fontRef idx="minor"/>
        </p:style>
        <p:txBody>
          <a:bodyPr lIns="0" rIns="0" tIns="0" bIns="0">
            <a:noAutofit/>
          </a:bodyPr>
          <a:p>
            <a:pPr algn="ctr">
              <a:lnSpc>
                <a:spcPct val="100000"/>
              </a:lnSpc>
              <a:spcAft>
                <a:spcPts val="1417"/>
              </a:spcAft>
            </a:pPr>
            <a:endParaRPr b="0" lang="es-CL" sz="1800" spc="-1" strike="noStrike">
              <a:latin typeface="Arial"/>
            </a:endParaRPr>
          </a:p>
          <a:p>
            <a:pPr marL="432000" indent="-322560" algn="ctr">
              <a:lnSpc>
                <a:spcPct val="100000"/>
              </a:lnSpc>
              <a:spcAft>
                <a:spcPts val="1417"/>
              </a:spcAft>
              <a:buClr>
                <a:srgbClr val="000000"/>
              </a:buClr>
              <a:buSzPct val="45000"/>
              <a:buFont typeface="Wingdings" charset="2"/>
              <a:buChar char=""/>
            </a:pPr>
            <a:r>
              <a:rPr b="0" lang="es-CL" sz="4800" spc="-1" strike="noStrike">
                <a:solidFill>
                  <a:srgbClr val="000000"/>
                </a:solidFill>
                <a:latin typeface="Arial"/>
                <a:ea typeface="DejaVu Sans"/>
              </a:rPr>
              <a:t>3.- Tren superior</a:t>
            </a:r>
            <a:endParaRPr b="0" lang="es-CL" sz="4800" spc="-1" strike="noStrike">
              <a:latin typeface="Arial"/>
            </a:endParaRPr>
          </a:p>
        </p:txBody>
      </p:sp>
      <p:sp>
        <p:nvSpPr>
          <p:cNvPr id="123" name="CustomShape 2"/>
          <p:cNvSpPr/>
          <p:nvPr/>
        </p:nvSpPr>
        <p:spPr>
          <a:xfrm>
            <a:off x="2005560" y="337680"/>
            <a:ext cx="7594200" cy="126108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0" lang="es-CL" sz="1600" spc="-1" strike="noStrike">
                <a:solidFill>
                  <a:srgbClr val="ffffff"/>
                </a:solidFill>
                <a:latin typeface="Times New Roman"/>
                <a:ea typeface="DejaVu Sans"/>
              </a:rPr>
              <a:t>Objetivo de Aprendizaje 06: Desarrollar la resistencia cardiovascular, la fuerza muscular, la velocidad y la flexibilidad para alcanzar una condición física saludable, considerando: Frecuencia. Intensidad. Tiempo de duración. Tipo de ejercicio (correr, andar en bicicleta, realizar trabajo de fuerza, ejercicios de flexibilidad, entre otros).</a:t>
            </a:r>
            <a:endParaRPr b="0" lang="es-CL" sz="1600" spc="-1" strike="noStrike">
              <a:latin typeface="Arial"/>
            </a:endParaRPr>
          </a:p>
        </p:txBody>
      </p:sp>
      <p:pic>
        <p:nvPicPr>
          <p:cNvPr id="124" name="" descr=""/>
          <p:cNvPicPr/>
          <p:nvPr/>
        </p:nvPicPr>
        <p:blipFill>
          <a:blip r:embed="rId1"/>
          <a:stretch/>
        </p:blipFill>
        <p:spPr>
          <a:xfrm>
            <a:off x="400320" y="228600"/>
            <a:ext cx="1427040" cy="125856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504000" y="1769040"/>
            <a:ext cx="8867160" cy="4383360"/>
          </a:xfrm>
          <a:prstGeom prst="rect">
            <a:avLst/>
          </a:prstGeom>
          <a:noFill/>
          <a:ln>
            <a:noFill/>
          </a:ln>
        </p:spPr>
        <p:style>
          <a:lnRef idx="0"/>
          <a:fillRef idx="0"/>
          <a:effectRef idx="0"/>
          <a:fontRef idx="minor"/>
        </p:style>
      </p:sp>
      <p:sp>
        <p:nvSpPr>
          <p:cNvPr id="126" name="CustomShape 2"/>
          <p:cNvSpPr/>
          <p:nvPr/>
        </p:nvSpPr>
        <p:spPr>
          <a:xfrm>
            <a:off x="2005560" y="337680"/>
            <a:ext cx="7594200" cy="126108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0" lang="es-CL" sz="1600" spc="-1" strike="noStrike">
                <a:solidFill>
                  <a:srgbClr val="ffffff"/>
                </a:solidFill>
                <a:latin typeface="Times New Roman"/>
                <a:ea typeface="DejaVu Sans"/>
              </a:rPr>
              <a:t>Objetivo de Aprendizaje 06: Desarrollar la resistencia cardiovascular, la fuerza muscular, la velocidad y la flexibilidad para alcanzar una condición física saludable, considerando: Frecuencia. Intensidad. Tiempo de duración. Tipo de ejercicio (correr, andar en bicicleta, realizar trabajo de fuerza, ejercicios de flexibilidad, entre otros).</a:t>
            </a:r>
            <a:endParaRPr b="0" lang="es-CL" sz="1600" spc="-1" strike="noStrike">
              <a:latin typeface="Arial"/>
            </a:endParaRPr>
          </a:p>
        </p:txBody>
      </p:sp>
      <p:pic>
        <p:nvPicPr>
          <p:cNvPr id="127" name="" descr=""/>
          <p:cNvPicPr/>
          <p:nvPr/>
        </p:nvPicPr>
        <p:blipFill>
          <a:blip r:embed="rId1"/>
          <a:stretch/>
        </p:blipFill>
        <p:spPr>
          <a:xfrm>
            <a:off x="288000" y="360000"/>
            <a:ext cx="1439640" cy="1420560"/>
          </a:xfrm>
          <a:prstGeom prst="rect">
            <a:avLst/>
          </a:prstGeom>
          <a:ln>
            <a:noFill/>
          </a:ln>
        </p:spPr>
      </p:pic>
      <p:sp>
        <p:nvSpPr>
          <p:cNvPr id="128" name="CustomShape 3"/>
          <p:cNvSpPr/>
          <p:nvPr/>
        </p:nvSpPr>
        <p:spPr>
          <a:xfrm>
            <a:off x="551160" y="1563120"/>
            <a:ext cx="4283640" cy="524052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1" lang="es-CL" sz="1800" spc="-1" strike="noStrike">
                <a:latin typeface="Times New Roman"/>
              </a:rPr>
              <a:t>Flexiones de brazos</a:t>
            </a:r>
            <a:endParaRPr b="0" lang="es-CL" sz="1800" spc="-1" strike="noStrike">
              <a:latin typeface="Arial"/>
            </a:endParaRPr>
          </a:p>
          <a:p>
            <a:pPr algn="just">
              <a:lnSpc>
                <a:spcPct val="100000"/>
              </a:lnSpc>
            </a:pPr>
            <a:endParaRPr b="0" lang="es-CL" sz="1800" spc="-1" strike="noStrike">
              <a:latin typeface="Arial"/>
            </a:endParaRPr>
          </a:p>
          <a:p>
            <a:pPr algn="just">
              <a:lnSpc>
                <a:spcPct val="100000"/>
              </a:lnSpc>
            </a:pPr>
            <a:r>
              <a:rPr b="0" lang="es-CL" sz="1800" spc="-1" strike="noStrike">
                <a:latin typeface="Times New Roman"/>
              </a:rPr>
              <a:t>Es un ejercicio que pertenece a la cadena de empuje del tren superior. </a:t>
            </a:r>
            <a:r>
              <a:rPr b="1" lang="es-CL" sz="1800" spc="-1" strike="noStrike">
                <a:latin typeface="Times New Roman"/>
              </a:rPr>
              <a:t>Pectoral, deltoides anterior y tríceps son los principales músculos que participan</a:t>
            </a:r>
            <a:r>
              <a:rPr b="0" lang="es-CL" sz="1800" spc="-1" strike="noStrike">
                <a:latin typeface="Times New Roman"/>
              </a:rPr>
              <a:t>. Existe una tensión importante de los músculos abdominales cumpliendo una función postural.</a:t>
            </a:r>
            <a:endParaRPr b="0" lang="es-CL" sz="1800" spc="-1" strike="noStrike">
              <a:latin typeface="Arial"/>
            </a:endParaRPr>
          </a:p>
          <a:p>
            <a:pPr algn="just">
              <a:lnSpc>
                <a:spcPct val="100000"/>
              </a:lnSpc>
            </a:pPr>
            <a:r>
              <a:rPr b="0" lang="es-CL" sz="1800" spc="-1" strike="noStrike">
                <a:latin typeface="Times New Roman"/>
              </a:rPr>
              <a:t>En la ejecución es importante acostarse en posición decúbito abdominal, con las manos apoyadas en el suelo casi a la altura de los hombros y levemente más separadas que el ancho de hombros. Una vez lograda esta posición se debe empujar hasta lograr la extensión completa de brazos. La musculatura abdominal es la encargada de mantener el tronco recto.</a:t>
            </a:r>
            <a:endParaRPr b="0" lang="es-CL" sz="1800" spc="-1" strike="noStrike">
              <a:latin typeface="Arial"/>
            </a:endParaRPr>
          </a:p>
        </p:txBody>
      </p:sp>
      <p:pic>
        <p:nvPicPr>
          <p:cNvPr id="129" name="" descr=""/>
          <p:cNvPicPr/>
          <p:nvPr/>
        </p:nvPicPr>
        <p:blipFill>
          <a:blip r:embed="rId2"/>
          <a:stretch/>
        </p:blipFill>
        <p:spPr>
          <a:xfrm>
            <a:off x="4898160" y="1512000"/>
            <a:ext cx="3021480" cy="2327760"/>
          </a:xfrm>
          <a:prstGeom prst="rect">
            <a:avLst/>
          </a:prstGeom>
          <a:ln>
            <a:noFill/>
          </a:ln>
        </p:spPr>
      </p:pic>
      <p:pic>
        <p:nvPicPr>
          <p:cNvPr id="130" name="" descr=""/>
          <p:cNvPicPr/>
          <p:nvPr/>
        </p:nvPicPr>
        <p:blipFill>
          <a:blip r:embed="rId3"/>
          <a:stretch/>
        </p:blipFill>
        <p:spPr>
          <a:xfrm>
            <a:off x="5447160" y="3888000"/>
            <a:ext cx="4207320" cy="280764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504000" y="1769040"/>
            <a:ext cx="8867160" cy="4383360"/>
          </a:xfrm>
          <a:prstGeom prst="rect">
            <a:avLst/>
          </a:prstGeom>
          <a:noFill/>
          <a:ln>
            <a:noFill/>
          </a:ln>
        </p:spPr>
        <p:style>
          <a:lnRef idx="0"/>
          <a:fillRef idx="0"/>
          <a:effectRef idx="0"/>
          <a:fontRef idx="minor"/>
        </p:style>
      </p:sp>
      <p:sp>
        <p:nvSpPr>
          <p:cNvPr id="132" name="CustomShape 2"/>
          <p:cNvSpPr/>
          <p:nvPr/>
        </p:nvSpPr>
        <p:spPr>
          <a:xfrm>
            <a:off x="2005560" y="337680"/>
            <a:ext cx="7594200" cy="126108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0" lang="es-CL" sz="1600" spc="-1" strike="noStrike">
                <a:solidFill>
                  <a:srgbClr val="ffffff"/>
                </a:solidFill>
                <a:latin typeface="Times New Roman"/>
                <a:ea typeface="DejaVu Sans"/>
              </a:rPr>
              <a:t>Objetivo de Aprendizaje 06: Desarrollar la resistencia cardiovascular, la fuerza muscular, la velocidad y la flexibilidad para alcanzar una condición física saludable, considerando: Frecuencia. Intensidad. Tiempo de duración. Tipo de ejercicio (correr, andar en bicicleta, realizar trabajo de fuerza, ejercicios de flexibilidad, entre otros).</a:t>
            </a:r>
            <a:endParaRPr b="0" lang="es-CL" sz="1600" spc="-1" strike="noStrike">
              <a:latin typeface="Arial"/>
            </a:endParaRPr>
          </a:p>
        </p:txBody>
      </p:sp>
      <p:pic>
        <p:nvPicPr>
          <p:cNvPr id="133" name="" descr=""/>
          <p:cNvPicPr/>
          <p:nvPr/>
        </p:nvPicPr>
        <p:blipFill>
          <a:blip r:embed="rId1"/>
          <a:stretch/>
        </p:blipFill>
        <p:spPr>
          <a:xfrm>
            <a:off x="265680" y="360000"/>
            <a:ext cx="1677960" cy="1408680"/>
          </a:xfrm>
          <a:prstGeom prst="rect">
            <a:avLst/>
          </a:prstGeom>
          <a:ln>
            <a:noFill/>
          </a:ln>
        </p:spPr>
      </p:pic>
      <p:sp>
        <p:nvSpPr>
          <p:cNvPr id="134" name="CustomShape 3"/>
          <p:cNvSpPr/>
          <p:nvPr/>
        </p:nvSpPr>
        <p:spPr>
          <a:xfrm>
            <a:off x="432000" y="1624320"/>
            <a:ext cx="4895640" cy="4797000"/>
          </a:xfrm>
          <a:prstGeom prst="rect">
            <a:avLst/>
          </a:prstGeom>
          <a:noFill/>
          <a:ln>
            <a:noFill/>
          </a:ln>
        </p:spPr>
        <p:style>
          <a:lnRef idx="0"/>
          <a:fillRef idx="0"/>
          <a:effectRef idx="0"/>
          <a:fontRef idx="minor"/>
        </p:style>
        <p:txBody>
          <a:bodyPr lIns="0" rIns="0" tIns="0" bIns="0" anchor="ctr">
            <a:noAutofit/>
          </a:bodyPr>
          <a:p>
            <a:pPr algn="ctr">
              <a:lnSpc>
                <a:spcPct val="100000"/>
              </a:lnSpc>
            </a:pPr>
            <a:r>
              <a:rPr b="1" lang="es-CL" sz="2600" spc="-1" strike="noStrike">
                <a:latin typeface="Arial"/>
              </a:rPr>
              <a:t>Vuelo lateral</a:t>
            </a:r>
            <a:endParaRPr b="0" lang="es-CL" sz="2600" spc="-1" strike="noStrike">
              <a:latin typeface="Arial"/>
            </a:endParaRPr>
          </a:p>
          <a:p>
            <a:pPr algn="ctr">
              <a:lnSpc>
                <a:spcPct val="100000"/>
              </a:lnSpc>
            </a:pPr>
            <a:endParaRPr b="0" lang="es-CL" sz="2600" spc="-1" strike="noStrike">
              <a:latin typeface="Arial"/>
            </a:endParaRPr>
          </a:p>
          <a:p>
            <a:pPr algn="just">
              <a:lnSpc>
                <a:spcPct val="100000"/>
              </a:lnSpc>
            </a:pPr>
            <a:r>
              <a:rPr b="0" lang="es-CL" sz="2400" spc="-1" strike="noStrike">
                <a:latin typeface="Arial"/>
              </a:rPr>
              <a:t>En este ejercicio </a:t>
            </a:r>
            <a:r>
              <a:rPr b="1" lang="es-CL" sz="2400" spc="-1" strike="noStrike">
                <a:latin typeface="Arial"/>
              </a:rPr>
              <a:t>deltoides lateral y trapecios</a:t>
            </a:r>
            <a:r>
              <a:rPr b="0" lang="es-CL" sz="2400" spc="-1" strike="noStrike">
                <a:latin typeface="Arial"/>
              </a:rPr>
              <a:t> son los músculos encargados. Si no tienes mancuernas o elásticos, puedes realizar este ejercicio con un par de botellas con agua de 1 o 2 litros.</a:t>
            </a:r>
            <a:endParaRPr b="0" lang="es-CL" sz="2400" spc="-1" strike="noStrike">
              <a:latin typeface="Arial"/>
            </a:endParaRPr>
          </a:p>
          <a:p>
            <a:pPr algn="just">
              <a:lnSpc>
                <a:spcPct val="100000"/>
              </a:lnSpc>
            </a:pPr>
            <a:r>
              <a:rPr b="0" lang="es-CL" sz="2400" spc="-1" strike="noStrike">
                <a:latin typeface="Arial"/>
              </a:rPr>
              <a:t>El origen de este ejercicio es con las manos tomando las botellas a la altura de nuestras caderas, elevando hacia los lados hasta la altura de los hombros. </a:t>
            </a:r>
            <a:endParaRPr b="0" lang="es-CL" sz="2400" spc="-1" strike="noStrike">
              <a:latin typeface="Arial"/>
            </a:endParaRPr>
          </a:p>
        </p:txBody>
      </p:sp>
      <p:pic>
        <p:nvPicPr>
          <p:cNvPr id="135" name="" descr=""/>
          <p:cNvPicPr/>
          <p:nvPr/>
        </p:nvPicPr>
        <p:blipFill>
          <a:blip r:embed="rId2"/>
          <a:stretch/>
        </p:blipFill>
        <p:spPr>
          <a:xfrm>
            <a:off x="5472000" y="2160000"/>
            <a:ext cx="4331880" cy="381240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504000" y="1769040"/>
            <a:ext cx="8867160" cy="4383360"/>
          </a:xfrm>
          <a:prstGeom prst="rect">
            <a:avLst/>
          </a:prstGeom>
          <a:noFill/>
          <a:ln>
            <a:noFill/>
          </a:ln>
        </p:spPr>
        <p:style>
          <a:lnRef idx="0"/>
          <a:fillRef idx="0"/>
          <a:effectRef idx="0"/>
          <a:fontRef idx="minor"/>
        </p:style>
      </p:sp>
      <p:sp>
        <p:nvSpPr>
          <p:cNvPr id="137" name="CustomShape 2"/>
          <p:cNvSpPr/>
          <p:nvPr/>
        </p:nvSpPr>
        <p:spPr>
          <a:xfrm>
            <a:off x="2005560" y="337680"/>
            <a:ext cx="7594200" cy="126108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0" lang="es-CL" sz="1600" spc="-1" strike="noStrike">
                <a:solidFill>
                  <a:srgbClr val="ffffff"/>
                </a:solidFill>
                <a:latin typeface="Times New Roman"/>
                <a:ea typeface="DejaVu Sans"/>
              </a:rPr>
              <a:t>Objetivo de Aprendizaje 06: Desarrollar la resistencia cardiovascular, la fuerza muscular, la velocidad y la flexibilidad para alcanzar una condición física saludable, considerando: Frecuencia. Intensidad. Tiempo de duración. Tipo de ejercicio (correr, andar en bicicleta, realizar trabajo de fuerza, ejercicios de flexibilidad, entre otros).</a:t>
            </a:r>
            <a:endParaRPr b="0" lang="es-CL" sz="1600" spc="-1" strike="noStrike">
              <a:latin typeface="Arial"/>
            </a:endParaRPr>
          </a:p>
        </p:txBody>
      </p:sp>
      <p:pic>
        <p:nvPicPr>
          <p:cNvPr id="138" name="" descr=""/>
          <p:cNvPicPr/>
          <p:nvPr/>
        </p:nvPicPr>
        <p:blipFill>
          <a:blip r:embed="rId1"/>
          <a:stretch/>
        </p:blipFill>
        <p:spPr>
          <a:xfrm>
            <a:off x="400320" y="228600"/>
            <a:ext cx="1427040" cy="1258560"/>
          </a:xfrm>
          <a:prstGeom prst="rect">
            <a:avLst/>
          </a:prstGeom>
          <a:ln>
            <a:noFill/>
          </a:ln>
        </p:spPr>
      </p:pic>
      <p:sp>
        <p:nvSpPr>
          <p:cNvPr id="139" name="CustomShape 3"/>
          <p:cNvSpPr/>
          <p:nvPr/>
        </p:nvSpPr>
        <p:spPr>
          <a:xfrm>
            <a:off x="504000" y="1752120"/>
            <a:ext cx="4535640" cy="4417920"/>
          </a:xfrm>
          <a:prstGeom prst="rect">
            <a:avLst/>
          </a:prstGeom>
          <a:noFill/>
          <a:ln>
            <a:noFill/>
          </a:ln>
        </p:spPr>
        <p:style>
          <a:lnRef idx="0"/>
          <a:fillRef idx="0"/>
          <a:effectRef idx="0"/>
          <a:fontRef idx="minor"/>
        </p:style>
        <p:txBody>
          <a:bodyPr lIns="0" rIns="0" tIns="0" bIns="0" anchor="ctr">
            <a:noAutofit/>
          </a:bodyPr>
          <a:p>
            <a:pPr algn="ctr">
              <a:lnSpc>
                <a:spcPct val="100000"/>
              </a:lnSpc>
            </a:pPr>
            <a:r>
              <a:rPr b="1" lang="es-CL" sz="2400" spc="-1" strike="noStrike">
                <a:latin typeface="Arial"/>
              </a:rPr>
              <a:t>Curl de Bíceps alternado</a:t>
            </a:r>
            <a:endParaRPr b="0" lang="es-CL" sz="2400" spc="-1" strike="noStrike">
              <a:latin typeface="Arial"/>
            </a:endParaRPr>
          </a:p>
          <a:p>
            <a:pPr algn="ctr">
              <a:lnSpc>
                <a:spcPct val="100000"/>
              </a:lnSpc>
            </a:pPr>
            <a:endParaRPr b="0" lang="es-CL" sz="2400" spc="-1" strike="noStrike">
              <a:latin typeface="Arial"/>
            </a:endParaRPr>
          </a:p>
          <a:p>
            <a:pPr algn="just">
              <a:lnSpc>
                <a:spcPct val="100000"/>
              </a:lnSpc>
            </a:pPr>
            <a:r>
              <a:rPr b="0" lang="es-CL" sz="2400" spc="-1" strike="noStrike">
                <a:latin typeface="Arial"/>
              </a:rPr>
              <a:t>Como su nombre lo dice, en este ejercicio el principal músculo que actúa es el bíceps. Utilizaremos nuestras mancuernas o botellas, elevando desde nuestras caderas hasta nuestros hombros y flexionando el codo sin elevar o desplazarlo. Debemos alternar brazos en cada repetición hasta completar 10 por cada brazo </a:t>
            </a:r>
            <a:r>
              <a:rPr b="0" lang="es-CL" sz="2400" spc="-1" strike="noStrike">
                <a:highlight>
                  <a:srgbClr val="ffff00"/>
                </a:highlight>
                <a:latin typeface="Arial"/>
              </a:rPr>
              <a:t>(3 o 4 series). </a:t>
            </a:r>
            <a:endParaRPr b="0" lang="es-CL" sz="2400" spc="-1" strike="noStrike">
              <a:latin typeface="Arial"/>
            </a:endParaRPr>
          </a:p>
        </p:txBody>
      </p:sp>
      <p:pic>
        <p:nvPicPr>
          <p:cNvPr id="140" name="" descr=""/>
          <p:cNvPicPr/>
          <p:nvPr/>
        </p:nvPicPr>
        <p:blipFill>
          <a:blip r:embed="rId2"/>
          <a:stretch/>
        </p:blipFill>
        <p:spPr>
          <a:xfrm>
            <a:off x="5328000" y="2304000"/>
            <a:ext cx="4056480" cy="340416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504000" y="1769040"/>
            <a:ext cx="8867160" cy="4383360"/>
          </a:xfrm>
          <a:prstGeom prst="rect">
            <a:avLst/>
          </a:prstGeom>
          <a:noFill/>
          <a:ln>
            <a:noFill/>
          </a:ln>
        </p:spPr>
        <p:style>
          <a:lnRef idx="0"/>
          <a:fillRef idx="0"/>
          <a:effectRef idx="0"/>
          <a:fontRef idx="minor"/>
        </p:style>
      </p:sp>
      <p:sp>
        <p:nvSpPr>
          <p:cNvPr id="142" name="CustomShape 2"/>
          <p:cNvSpPr/>
          <p:nvPr/>
        </p:nvSpPr>
        <p:spPr>
          <a:xfrm>
            <a:off x="2005560" y="337680"/>
            <a:ext cx="7594200" cy="126108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0" lang="es-CL" sz="1600" spc="-1" strike="noStrike">
                <a:solidFill>
                  <a:srgbClr val="ffffff"/>
                </a:solidFill>
                <a:latin typeface="Times New Roman"/>
                <a:ea typeface="DejaVu Sans"/>
              </a:rPr>
              <a:t>Objetivo de Aprendizaje 06: Desarrollar la resistencia cardiovascular, la fuerza muscular, la velocidad y la flexibilidad para alcanzar una condición física saludable, considerando: Frecuencia. Intensidad. Tiempo de duración. Tipo de ejercicio (correr, andar en bicicleta, realizar trabajo de fuerza, ejercicios de flexibilidad, entre otros).</a:t>
            </a:r>
            <a:endParaRPr b="0" lang="es-CL" sz="1600" spc="-1" strike="noStrike">
              <a:latin typeface="Arial"/>
            </a:endParaRPr>
          </a:p>
        </p:txBody>
      </p:sp>
      <p:pic>
        <p:nvPicPr>
          <p:cNvPr id="143" name="" descr=""/>
          <p:cNvPicPr/>
          <p:nvPr/>
        </p:nvPicPr>
        <p:blipFill>
          <a:blip r:embed="rId1"/>
          <a:stretch/>
        </p:blipFill>
        <p:spPr>
          <a:xfrm>
            <a:off x="400320" y="228600"/>
            <a:ext cx="1427040" cy="1258560"/>
          </a:xfrm>
          <a:prstGeom prst="rect">
            <a:avLst/>
          </a:prstGeom>
          <a:ln>
            <a:noFill/>
          </a:ln>
        </p:spPr>
      </p:pic>
      <p:sp>
        <p:nvSpPr>
          <p:cNvPr id="144" name="CustomShape 3"/>
          <p:cNvSpPr/>
          <p:nvPr/>
        </p:nvSpPr>
        <p:spPr>
          <a:xfrm>
            <a:off x="504000" y="1768680"/>
            <a:ext cx="9071640" cy="4383720"/>
          </a:xfrm>
          <a:prstGeom prst="rect">
            <a:avLst/>
          </a:prstGeom>
          <a:noFill/>
          <a:ln>
            <a:noFill/>
          </a:ln>
        </p:spPr>
        <p:style>
          <a:lnRef idx="0"/>
          <a:fillRef idx="0"/>
          <a:effectRef idx="0"/>
          <a:fontRef idx="minor"/>
        </p:style>
        <p:txBody>
          <a:bodyPr lIns="0" rIns="0" tIns="0" bIns="0" anchor="ctr">
            <a:noAutofit/>
          </a:bodyPr>
          <a:p>
            <a:pPr algn="ctr">
              <a:lnSpc>
                <a:spcPct val="100000"/>
              </a:lnSpc>
            </a:pPr>
            <a:r>
              <a:rPr b="1" lang="es-CL" sz="2400" spc="-1" strike="noStrike">
                <a:latin typeface="Times New Roman"/>
              </a:rPr>
              <a:t>Consejos y consideraciones técnicas:</a:t>
            </a:r>
            <a:endParaRPr b="0" lang="es-CL" sz="2400" spc="-1" strike="noStrike">
              <a:latin typeface="Times New Roman"/>
            </a:endParaRPr>
          </a:p>
          <a:p>
            <a:pPr algn="just">
              <a:lnSpc>
                <a:spcPct val="100000"/>
              </a:lnSpc>
            </a:pPr>
            <a:endParaRPr b="0" lang="es-CL" sz="2400" spc="-1" strike="noStrike">
              <a:latin typeface="Times New Roman"/>
            </a:endParaRPr>
          </a:p>
          <a:p>
            <a:pPr algn="just">
              <a:lnSpc>
                <a:spcPct val="100000"/>
              </a:lnSpc>
            </a:pPr>
            <a:r>
              <a:rPr b="0" lang="es-CL" sz="2400" spc="-1" strike="noStrike">
                <a:latin typeface="Times New Roman"/>
              </a:rPr>
              <a:t>1.- Considerar un tiempo para conocer nuestro rendimiento y condición.</a:t>
            </a:r>
            <a:endParaRPr b="0" lang="es-CL" sz="2400" spc="-1" strike="noStrike">
              <a:latin typeface="Times New Roman"/>
            </a:endParaRPr>
          </a:p>
          <a:p>
            <a:pPr algn="just">
              <a:lnSpc>
                <a:spcPct val="100000"/>
              </a:lnSpc>
            </a:pPr>
            <a:r>
              <a:rPr b="0" lang="es-CL" sz="2400" spc="-1" strike="noStrike">
                <a:latin typeface="Times New Roman"/>
              </a:rPr>
              <a:t>2.- Se permite aumentar carga SIEMPRE QUE NO DIFICULTE LA CORRECTA EJECUCIÓN DEL EJERCICIO.</a:t>
            </a:r>
            <a:endParaRPr b="0" lang="es-CL" sz="2400" spc="-1" strike="noStrike">
              <a:latin typeface="Times New Roman"/>
            </a:endParaRPr>
          </a:p>
          <a:p>
            <a:pPr algn="just">
              <a:lnSpc>
                <a:spcPct val="100000"/>
              </a:lnSpc>
            </a:pPr>
            <a:r>
              <a:rPr b="0" lang="es-CL" sz="2400" spc="-1" strike="noStrike">
                <a:latin typeface="Times New Roman"/>
              </a:rPr>
              <a:t>3.-Cada repetición debe ser realizada en 3 segundos aprox.</a:t>
            </a:r>
            <a:endParaRPr b="0" lang="es-CL" sz="2400" spc="-1" strike="noStrike">
              <a:latin typeface="Times New Roman"/>
            </a:endParaRPr>
          </a:p>
          <a:p>
            <a:pPr algn="just">
              <a:lnSpc>
                <a:spcPct val="100000"/>
              </a:lnSpc>
            </a:pPr>
            <a:r>
              <a:rPr b="0" lang="es-CL" sz="2400" spc="-1" strike="noStrike">
                <a:latin typeface="Times New Roman"/>
              </a:rPr>
              <a:t>4.- 45 segundos a 1 minuto de descanso entre series.</a:t>
            </a:r>
            <a:endParaRPr b="0" lang="es-CL" sz="2400" spc="-1" strike="noStrike">
              <a:latin typeface="Times New Roman"/>
            </a:endParaRPr>
          </a:p>
          <a:p>
            <a:pPr algn="just">
              <a:lnSpc>
                <a:spcPct val="100000"/>
              </a:lnSpc>
            </a:pPr>
            <a:r>
              <a:rPr b="0" lang="es-CL" sz="2400" spc="-1" strike="noStrike">
                <a:latin typeface="Times New Roman"/>
              </a:rPr>
              <a:t>5.-Una alimentación sana representa aprox el 80% de una buena forma física</a:t>
            </a:r>
            <a:endParaRPr b="0" lang="es-CL" sz="2400" spc="-1" strike="noStrike">
              <a:latin typeface="Times New Roman"/>
            </a:endParaRPr>
          </a:p>
          <a:p>
            <a:pPr algn="just">
              <a:lnSpc>
                <a:spcPct val="100000"/>
              </a:lnSpc>
            </a:pPr>
            <a:r>
              <a:rPr b="0" lang="es-CL" sz="2400" spc="-1" strike="noStrike">
                <a:latin typeface="Times New Roman"/>
              </a:rPr>
              <a:t>6.- Identificar si tenemos lesiones, molestías o patologías que debamos cuidar durante nuestras sesiones de entrenamiento.</a:t>
            </a:r>
            <a:endParaRPr b="0" lang="es-CL" sz="2400" spc="-1" strike="noStrike">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1"/>
          <p:cNvSpPr/>
          <p:nvPr/>
        </p:nvSpPr>
        <p:spPr>
          <a:xfrm>
            <a:off x="504000" y="1769040"/>
            <a:ext cx="8867160" cy="4383360"/>
          </a:xfrm>
          <a:prstGeom prst="rect">
            <a:avLst/>
          </a:prstGeom>
          <a:noFill/>
          <a:ln>
            <a:noFill/>
          </a:ln>
        </p:spPr>
        <p:style>
          <a:lnRef idx="0"/>
          <a:fillRef idx="0"/>
          <a:effectRef idx="0"/>
          <a:fontRef idx="minor"/>
        </p:style>
      </p:sp>
      <p:sp>
        <p:nvSpPr>
          <p:cNvPr id="146" name="CustomShape 2"/>
          <p:cNvSpPr/>
          <p:nvPr/>
        </p:nvSpPr>
        <p:spPr>
          <a:xfrm>
            <a:off x="2005560" y="337680"/>
            <a:ext cx="7594200" cy="126108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0" lang="es-CL" sz="1600" spc="-1" strike="noStrike">
                <a:solidFill>
                  <a:srgbClr val="ffffff"/>
                </a:solidFill>
                <a:latin typeface="Times New Roman"/>
                <a:ea typeface="DejaVu Sans"/>
              </a:rPr>
              <a:t>Objetivo de Aprendizaje 06: Desarrollar la resistencia cardiovascular, la fuerza muscular, la velocidad y la flexibilidad para alcanzar una condición física saludable, considerando: Frecuencia. Intensidad. Tiempo de duración. Tipo de ejercicio (correr, andar en bicicleta, realizar trabajo de fuerza, ejercicios de flexibilidad, entre otros).</a:t>
            </a:r>
            <a:endParaRPr b="0" lang="es-CL" sz="1600" spc="-1" strike="noStrike">
              <a:latin typeface="Arial"/>
            </a:endParaRPr>
          </a:p>
        </p:txBody>
      </p:sp>
      <p:pic>
        <p:nvPicPr>
          <p:cNvPr id="147" name="" descr=""/>
          <p:cNvPicPr/>
          <p:nvPr/>
        </p:nvPicPr>
        <p:blipFill>
          <a:blip r:embed="rId1"/>
          <a:stretch/>
        </p:blipFill>
        <p:spPr>
          <a:xfrm>
            <a:off x="400320" y="228600"/>
            <a:ext cx="1427040" cy="125856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504000" y="1769040"/>
            <a:ext cx="9070200" cy="4517640"/>
          </a:xfrm>
          <a:prstGeom prst="rect">
            <a:avLst/>
          </a:prstGeom>
          <a:noFill/>
          <a:ln>
            <a:noFill/>
          </a:ln>
        </p:spPr>
        <p:style>
          <a:lnRef idx="0"/>
          <a:fillRef idx="0"/>
          <a:effectRef idx="0"/>
          <a:fontRef idx="minor"/>
        </p:style>
        <p:txBody>
          <a:bodyPr lIns="0" rIns="0" tIns="0" bIns="0">
            <a:noAutofit/>
          </a:bodyPr>
          <a:p>
            <a:pPr marL="432000" indent="-322560" algn="ctr">
              <a:lnSpc>
                <a:spcPct val="100000"/>
              </a:lnSpc>
              <a:spcBef>
                <a:spcPts val="1539"/>
              </a:spcBef>
              <a:buClr>
                <a:srgbClr val="000000"/>
              </a:buClr>
              <a:buSzPct val="45000"/>
              <a:buFont typeface="Wingdings" charset="2"/>
              <a:buChar char=""/>
            </a:pPr>
            <a:r>
              <a:rPr b="0" lang="es-CL" sz="2800" spc="-1" strike="noStrike">
                <a:solidFill>
                  <a:srgbClr val="ff0000"/>
                </a:solidFill>
                <a:highlight>
                  <a:srgbClr val="ffff00"/>
                </a:highlight>
                <a:latin typeface="Times New Roman"/>
                <a:ea typeface="Libre Franklin"/>
              </a:rPr>
              <a:t>Reglas de cada clase</a:t>
            </a:r>
            <a:endParaRPr b="0" lang="es-CL" sz="2800" spc="-1" strike="noStrike">
              <a:latin typeface="Arial"/>
            </a:endParaRPr>
          </a:p>
          <a:p>
            <a:pPr marL="432000" indent="-322560" algn="just">
              <a:lnSpc>
                <a:spcPct val="100000"/>
              </a:lnSpc>
              <a:spcBef>
                <a:spcPts val="1539"/>
              </a:spcBef>
              <a:buClr>
                <a:srgbClr val="000000"/>
              </a:buClr>
              <a:buSzPct val="45000"/>
              <a:buFont typeface="Wingdings" charset="2"/>
              <a:buChar char=""/>
            </a:pPr>
            <a:r>
              <a:rPr b="0" lang="es-CL" sz="2800" spc="-1" strike="noStrike">
                <a:solidFill>
                  <a:srgbClr val="000000"/>
                </a:solidFill>
                <a:highlight>
                  <a:srgbClr val="ffff00"/>
                </a:highlight>
                <a:latin typeface="Times New Roman"/>
                <a:ea typeface="Libre Franklin"/>
              </a:rPr>
              <a:t>Mantener micrófonos apagados.</a:t>
            </a:r>
            <a:endParaRPr b="0" lang="es-CL" sz="2800" spc="-1" strike="noStrike">
              <a:latin typeface="Arial"/>
            </a:endParaRPr>
          </a:p>
          <a:p>
            <a:pPr marL="432000" indent="-322560" algn="just">
              <a:lnSpc>
                <a:spcPct val="100000"/>
              </a:lnSpc>
              <a:spcBef>
                <a:spcPts val="1539"/>
              </a:spcBef>
              <a:buClr>
                <a:srgbClr val="000000"/>
              </a:buClr>
              <a:buSzPct val="45000"/>
              <a:buFont typeface="Wingdings" charset="2"/>
              <a:buChar char=""/>
            </a:pPr>
            <a:r>
              <a:rPr b="0" lang="es-CL" sz="2800" spc="-1" strike="noStrike">
                <a:solidFill>
                  <a:srgbClr val="000000"/>
                </a:solidFill>
                <a:highlight>
                  <a:srgbClr val="ffff00"/>
                </a:highlight>
                <a:latin typeface="Times New Roman"/>
                <a:ea typeface="Libre Franklin"/>
              </a:rPr>
              <a:t>Mantener camaras encendidas o foto de perfil propia.</a:t>
            </a:r>
            <a:endParaRPr b="0" lang="es-CL" sz="2800" spc="-1" strike="noStrike">
              <a:latin typeface="Arial"/>
            </a:endParaRPr>
          </a:p>
          <a:p>
            <a:pPr marL="432000" indent="-322560" algn="just">
              <a:lnSpc>
                <a:spcPct val="100000"/>
              </a:lnSpc>
              <a:spcBef>
                <a:spcPts val="1539"/>
              </a:spcBef>
              <a:buClr>
                <a:srgbClr val="000000"/>
              </a:buClr>
              <a:buSzPct val="45000"/>
              <a:buFont typeface="Wingdings" charset="2"/>
              <a:buChar char=""/>
            </a:pPr>
            <a:r>
              <a:rPr b="0" lang="es-CL" sz="2800" spc="-1" strike="noStrike">
                <a:solidFill>
                  <a:srgbClr val="000000"/>
                </a:solidFill>
                <a:highlight>
                  <a:srgbClr val="ffff00"/>
                </a:highlight>
                <a:latin typeface="Times New Roman"/>
                <a:ea typeface="Libre Franklin"/>
              </a:rPr>
              <a:t>Si tienes problemas de conexión apaga tu cámara pero permanece en la clase.</a:t>
            </a:r>
            <a:endParaRPr b="0" lang="es-CL" sz="2800" spc="-1" strike="noStrike">
              <a:latin typeface="Arial"/>
            </a:endParaRPr>
          </a:p>
          <a:p>
            <a:pPr marL="432000" indent="-322560" algn="just">
              <a:lnSpc>
                <a:spcPct val="100000"/>
              </a:lnSpc>
              <a:spcBef>
                <a:spcPts val="1539"/>
              </a:spcBef>
              <a:buClr>
                <a:srgbClr val="000000"/>
              </a:buClr>
              <a:buSzPct val="45000"/>
              <a:buFont typeface="Wingdings" charset="2"/>
              <a:buChar char=""/>
            </a:pPr>
            <a:r>
              <a:rPr b="0" lang="es-CL" sz="2800" spc="-1" strike="noStrike">
                <a:solidFill>
                  <a:srgbClr val="000000"/>
                </a:solidFill>
                <a:highlight>
                  <a:srgbClr val="ffff00"/>
                </a:highlight>
                <a:latin typeface="Times New Roman"/>
                <a:ea typeface="Libre Franklin"/>
              </a:rPr>
              <a:t>Pedir la palabra o preguntas y dudas a través del chat.</a:t>
            </a:r>
            <a:endParaRPr b="0" lang="es-CL" sz="2800" spc="-1" strike="noStrike">
              <a:latin typeface="Arial"/>
            </a:endParaRPr>
          </a:p>
          <a:p>
            <a:pPr marL="432000" indent="-322560" algn="just">
              <a:lnSpc>
                <a:spcPct val="100000"/>
              </a:lnSpc>
              <a:spcBef>
                <a:spcPts val="1539"/>
              </a:spcBef>
              <a:buClr>
                <a:srgbClr val="000000"/>
              </a:buClr>
              <a:buSzPct val="45000"/>
              <a:buFont typeface="Wingdings" charset="2"/>
              <a:buChar char=""/>
            </a:pPr>
            <a:r>
              <a:rPr b="0" lang="es-CL" sz="2800" spc="-1" strike="noStrike">
                <a:solidFill>
                  <a:srgbClr val="000000"/>
                </a:solidFill>
                <a:highlight>
                  <a:srgbClr val="ffff00"/>
                </a:highlight>
                <a:latin typeface="Times New Roman"/>
                <a:ea typeface="Libre Franklin"/>
              </a:rPr>
              <a:t>En el chat se hablan temas que </a:t>
            </a:r>
            <a:r>
              <a:rPr b="1" lang="es-CL" sz="2800" spc="-1" strike="noStrike">
                <a:solidFill>
                  <a:srgbClr val="000000"/>
                </a:solidFill>
                <a:highlight>
                  <a:srgbClr val="ffff00"/>
                </a:highlight>
                <a:latin typeface="Times New Roman"/>
                <a:ea typeface="Libre Franklin"/>
              </a:rPr>
              <a:t>EXCLUSIVAMENTE</a:t>
            </a:r>
            <a:r>
              <a:rPr b="0" lang="es-CL" sz="2800" spc="-1" strike="noStrike">
                <a:solidFill>
                  <a:srgbClr val="000000"/>
                </a:solidFill>
                <a:highlight>
                  <a:srgbClr val="ffff00"/>
                </a:highlight>
                <a:latin typeface="Times New Roman"/>
                <a:ea typeface="Libre Franklin"/>
              </a:rPr>
              <a:t> aludan a la clase o asignatura.</a:t>
            </a:r>
            <a:endParaRPr b="0" lang="es-CL" sz="2800" spc="-1" strike="noStrike">
              <a:latin typeface="Arial"/>
            </a:endParaRPr>
          </a:p>
          <a:p>
            <a:pPr marL="432000" indent="-322560">
              <a:lnSpc>
                <a:spcPct val="100000"/>
              </a:lnSpc>
              <a:spcAft>
                <a:spcPts val="1417"/>
              </a:spcAft>
              <a:buClr>
                <a:srgbClr val="000000"/>
              </a:buClr>
              <a:buSzPct val="45000"/>
              <a:buFont typeface="Wingdings" charset="2"/>
              <a:buChar char=""/>
            </a:pPr>
            <a:r>
              <a:rPr b="0" lang="es-CL" sz="2800" spc="-1" strike="noStrike">
                <a:solidFill>
                  <a:srgbClr val="000000"/>
                </a:solidFill>
                <a:highlight>
                  <a:srgbClr val="ffff00"/>
                </a:highlight>
                <a:latin typeface="Times New Roman"/>
                <a:ea typeface="Libre Franklin"/>
              </a:rPr>
              <a:t>La clase tiene una duración máxima de una hora.</a:t>
            </a:r>
            <a:endParaRPr b="0" lang="es-CL" sz="2800" spc="-1" strike="noStrike">
              <a:latin typeface="Arial"/>
            </a:endParaRPr>
          </a:p>
        </p:txBody>
      </p:sp>
      <p:sp>
        <p:nvSpPr>
          <p:cNvPr id="84" name="CustomShape 2"/>
          <p:cNvSpPr/>
          <p:nvPr/>
        </p:nvSpPr>
        <p:spPr>
          <a:xfrm>
            <a:off x="2005560" y="337680"/>
            <a:ext cx="7594200" cy="126108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0" lang="es-CL" sz="1600" spc="-1" strike="noStrike">
                <a:solidFill>
                  <a:srgbClr val="ffffff"/>
                </a:solidFill>
                <a:latin typeface="Times New Roman"/>
                <a:ea typeface="DejaVu Sans"/>
              </a:rPr>
              <a:t>Objetivo de Aprendizaje 06: Desarrollar la resistencia cardiovascular, la fuerza muscular, la velocidad y la flexibilidad para alcanzar una condición física saludable, considerando: Frecuencia. Intensidad. Tiempo de duración. Tipo de ejercicio (correr, andar en bicicleta, realizar trabajo de fuerza, ejercicios de flexibilidad, entre otros).</a:t>
            </a:r>
            <a:endParaRPr b="0" lang="es-CL" sz="1600" spc="-1" strike="noStrike">
              <a:latin typeface="Arial"/>
            </a:endParaRPr>
          </a:p>
        </p:txBody>
      </p:sp>
      <p:pic>
        <p:nvPicPr>
          <p:cNvPr id="85" name="" descr=""/>
          <p:cNvPicPr/>
          <p:nvPr/>
        </p:nvPicPr>
        <p:blipFill>
          <a:blip r:embed="rId1"/>
          <a:stretch/>
        </p:blipFill>
        <p:spPr>
          <a:xfrm>
            <a:off x="400320" y="228600"/>
            <a:ext cx="1427040" cy="125856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CustomShape 1"/>
          <p:cNvSpPr/>
          <p:nvPr/>
        </p:nvSpPr>
        <p:spPr>
          <a:xfrm>
            <a:off x="2005560" y="337680"/>
            <a:ext cx="7594200" cy="126108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0" lang="es-CL" sz="1600" spc="-1" strike="noStrike">
                <a:solidFill>
                  <a:srgbClr val="ffffff"/>
                </a:solidFill>
                <a:latin typeface="Times New Roman"/>
                <a:ea typeface="DejaVu Sans"/>
              </a:rPr>
              <a:t>Objetivo de Aprendizaje 06: Desarrollar la resistencia cardiovascular, la fuerza muscular, la velocidad y la flexibilidad para alcanzar una condición física saludable, considerando: Frecuencia. Intensidad. Tiempo de duración. Tipo de ejercicio (correr, andar en bicicleta, realizar trabajo de fuerza, ejercicios de flexibilidad, entre otros).</a:t>
            </a:r>
            <a:endParaRPr b="0" lang="es-CL" sz="1600" spc="-1" strike="noStrike">
              <a:latin typeface="Arial"/>
            </a:endParaRPr>
          </a:p>
        </p:txBody>
      </p:sp>
      <p:pic>
        <p:nvPicPr>
          <p:cNvPr id="87" name="" descr=""/>
          <p:cNvPicPr/>
          <p:nvPr/>
        </p:nvPicPr>
        <p:blipFill>
          <a:blip r:embed="rId1"/>
          <a:stretch/>
        </p:blipFill>
        <p:spPr>
          <a:xfrm>
            <a:off x="400320" y="228600"/>
            <a:ext cx="1427040" cy="1258560"/>
          </a:xfrm>
          <a:prstGeom prst="rect">
            <a:avLst/>
          </a:prstGeom>
          <a:ln>
            <a:noFill/>
          </a:ln>
        </p:spPr>
      </p:pic>
      <p:sp>
        <p:nvSpPr>
          <p:cNvPr id="88" name="CustomShape 2"/>
          <p:cNvSpPr/>
          <p:nvPr/>
        </p:nvSpPr>
        <p:spPr>
          <a:xfrm>
            <a:off x="529560" y="1668600"/>
            <a:ext cx="9070200" cy="4730760"/>
          </a:xfrm>
          <a:prstGeom prst="rect">
            <a:avLst/>
          </a:prstGeom>
          <a:solidFill>
            <a:srgbClr val="99ccff"/>
          </a:solidFill>
          <a:ln>
            <a:solidFill>
              <a:srgbClr val="000000"/>
            </a:solidFill>
          </a:ln>
        </p:spPr>
        <p:style>
          <a:lnRef idx="0"/>
          <a:fillRef idx="0"/>
          <a:effectRef idx="0"/>
          <a:fontRef idx="minor"/>
        </p:style>
        <p:txBody>
          <a:bodyPr lIns="0" rIns="0" tIns="0" bIns="0">
            <a:noAutofit/>
          </a:bodyPr>
          <a:p>
            <a:pPr marL="432000" indent="-322560">
              <a:lnSpc>
                <a:spcPct val="100000"/>
              </a:lnSpc>
              <a:spcAft>
                <a:spcPts val="1417"/>
              </a:spcAft>
              <a:buClr>
                <a:srgbClr val="ffffff"/>
              </a:buClr>
              <a:buSzPct val="45000"/>
              <a:buFont typeface="Wingdings" charset="2"/>
              <a:buChar char=""/>
            </a:pPr>
            <a:r>
              <a:rPr b="0" lang="es-CL" sz="3200" spc="-1" strike="noStrike">
                <a:solidFill>
                  <a:srgbClr val="000000"/>
                </a:solidFill>
                <a:latin typeface="Times New Roman"/>
                <a:ea typeface="DejaVu Sans"/>
              </a:rPr>
              <a:t>Existen 3 tipos de ejercicios/entrenamientos en una rutina o planificación:</a:t>
            </a:r>
            <a:endParaRPr b="0" lang="es-CL" sz="3200" spc="-1" strike="noStrike">
              <a:latin typeface="Arial"/>
            </a:endParaRPr>
          </a:p>
          <a:p>
            <a:pPr marL="432000" indent="-322560" algn="just">
              <a:lnSpc>
                <a:spcPct val="100000"/>
              </a:lnSpc>
              <a:buClr>
                <a:srgbClr val="ffffff"/>
              </a:buClr>
              <a:buSzPct val="45000"/>
              <a:buFont typeface="Wingdings" charset="2"/>
              <a:buChar char=""/>
            </a:pPr>
            <a:r>
              <a:rPr b="1" lang="es-CL" sz="2200" spc="-1" strike="noStrike">
                <a:solidFill>
                  <a:srgbClr val="000000"/>
                </a:solidFill>
                <a:latin typeface="Times New Roman"/>
                <a:ea typeface="AR PL ShanHeiSun Uni"/>
              </a:rPr>
              <a:t>1.-Cardio: </a:t>
            </a:r>
            <a:r>
              <a:rPr b="0" lang="es-CL" sz="2200" spc="-1" strike="noStrike">
                <a:solidFill>
                  <a:srgbClr val="000000"/>
                </a:solidFill>
                <a:latin typeface="Times New Roman"/>
                <a:ea typeface="AR PL ShanHeiSun Uni"/>
              </a:rPr>
              <a:t>Se refiere a cualquier actividad física que aumente tu ritmo cardiaco y de respiración. Es decir, una actividad extensa y sin pausas que busca mejorar tu resistencia.</a:t>
            </a:r>
            <a:endParaRPr b="0" lang="es-CL" sz="2200" spc="-1" strike="noStrike">
              <a:latin typeface="Arial"/>
            </a:endParaRPr>
          </a:p>
          <a:p>
            <a:pPr marL="432000" indent="-322560" algn="just">
              <a:lnSpc>
                <a:spcPct val="100000"/>
              </a:lnSpc>
              <a:spcAft>
                <a:spcPts val="1417"/>
              </a:spcAft>
              <a:buClr>
                <a:srgbClr val="ffffff"/>
              </a:buClr>
              <a:buSzPct val="45000"/>
              <a:buFont typeface="Wingdings" charset="2"/>
              <a:buChar char=""/>
            </a:pPr>
            <a:r>
              <a:rPr b="1" lang="es-CL" sz="2200" spc="-1" strike="noStrike">
                <a:solidFill>
                  <a:srgbClr val="000000"/>
                </a:solidFill>
                <a:latin typeface="Times New Roman"/>
                <a:ea typeface="AR PL ShanHeiSun Uni"/>
              </a:rPr>
              <a:t>2.-Entrenamiento de fuerza:</a:t>
            </a:r>
            <a:r>
              <a:rPr b="0" lang="es-CL" sz="2200" spc="-1" strike="noStrike">
                <a:solidFill>
                  <a:srgbClr val="000000"/>
                </a:solidFill>
                <a:latin typeface="Times New Roman"/>
                <a:ea typeface="AR PL ShanHeiSun Uni"/>
              </a:rPr>
              <a:t> Es cualquier actividad en la que usemos una resistencia externa u objeto para desarrollar nuestra fuerza. Por ejemplo nuestro propio peso corporal es una resistencia excelente para realizar rutinas de entrenamiento en nuestro hogar.</a:t>
            </a:r>
            <a:endParaRPr b="0" lang="es-CL" sz="2200" spc="-1" strike="noStrike">
              <a:latin typeface="Arial"/>
            </a:endParaRPr>
          </a:p>
          <a:p>
            <a:pPr marL="432000" indent="-322560" algn="just">
              <a:lnSpc>
                <a:spcPct val="100000"/>
              </a:lnSpc>
              <a:spcAft>
                <a:spcPts val="1417"/>
              </a:spcAft>
              <a:buClr>
                <a:srgbClr val="ffffff"/>
              </a:buClr>
              <a:buSzPct val="45000"/>
              <a:buFont typeface="Wingdings" charset="2"/>
              <a:buChar char=""/>
            </a:pPr>
            <a:r>
              <a:rPr b="1" lang="es-CL" sz="2200" spc="-1" strike="noStrike">
                <a:solidFill>
                  <a:srgbClr val="000000"/>
                </a:solidFill>
                <a:latin typeface="Times New Roman"/>
                <a:ea typeface="AR PL ShanHeiSun Uni"/>
              </a:rPr>
              <a:t>3.-Entrenamiento de movilidad y flexibilidad:</a:t>
            </a:r>
            <a:r>
              <a:rPr b="0" lang="es-CL" sz="2200" spc="-1" strike="noStrike">
                <a:solidFill>
                  <a:srgbClr val="000000"/>
                </a:solidFill>
                <a:latin typeface="Times New Roman"/>
                <a:ea typeface="AR PL ShanHeiSun Uni"/>
              </a:rPr>
              <a:t> Es cualquier ejercicio o acción motriz que nos permita mover una parte del cuerpo o varias con un ángulo de movimiento extenso.</a:t>
            </a:r>
            <a:endParaRPr b="0" lang="es-CL" sz="2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CustomShape 1"/>
          <p:cNvSpPr/>
          <p:nvPr/>
        </p:nvSpPr>
        <p:spPr>
          <a:xfrm>
            <a:off x="529560" y="1371600"/>
            <a:ext cx="9070200" cy="5727600"/>
          </a:xfrm>
          <a:prstGeom prst="rect">
            <a:avLst/>
          </a:prstGeom>
          <a:noFill/>
          <a:ln>
            <a:noFill/>
          </a:ln>
        </p:spPr>
        <p:style>
          <a:lnRef idx="0"/>
          <a:fillRef idx="0"/>
          <a:effectRef idx="0"/>
          <a:fontRef idx="minor"/>
        </p:style>
        <p:txBody>
          <a:bodyPr lIns="0" rIns="0" tIns="0" bIns="0">
            <a:noAutofit/>
          </a:bodyPr>
          <a:p>
            <a:pPr marL="432000" indent="-322560" algn="ctr">
              <a:lnSpc>
                <a:spcPct val="100000"/>
              </a:lnSpc>
              <a:spcAft>
                <a:spcPts val="1417"/>
              </a:spcAft>
              <a:buClr>
                <a:srgbClr val="000000"/>
              </a:buClr>
              <a:buSzPct val="45000"/>
              <a:buFont typeface="Wingdings" charset="2"/>
              <a:buChar char=""/>
            </a:pPr>
            <a:r>
              <a:rPr b="1" lang="es-CL" sz="3200" spc="-1" strike="noStrike">
                <a:solidFill>
                  <a:srgbClr val="000000"/>
                </a:solidFill>
                <a:latin typeface="Arial"/>
                <a:ea typeface="DejaVu Sans"/>
              </a:rPr>
              <a:t>¿Como podemos estructurar o planificar nuestra rutina de entrenamiento?</a:t>
            </a:r>
            <a:endParaRPr b="0" lang="es-CL" sz="3200" spc="-1" strike="noStrike">
              <a:latin typeface="Arial"/>
            </a:endParaRPr>
          </a:p>
          <a:p>
            <a:pPr marL="432000" indent="-322560" algn="just">
              <a:lnSpc>
                <a:spcPct val="100000"/>
              </a:lnSpc>
              <a:spcAft>
                <a:spcPts val="1417"/>
              </a:spcAft>
              <a:buClr>
                <a:srgbClr val="000000"/>
              </a:buClr>
              <a:buSzPct val="45000"/>
              <a:buFont typeface="Wingdings" charset="2"/>
              <a:buChar char=""/>
            </a:pPr>
            <a:r>
              <a:rPr b="0" lang="es-CL" sz="2000" spc="-1" strike="noStrike">
                <a:solidFill>
                  <a:srgbClr val="000000"/>
                </a:solidFill>
                <a:latin typeface="Times New Roman"/>
                <a:ea typeface="DejaVu Sans"/>
              </a:rPr>
              <a:t> </a:t>
            </a:r>
            <a:r>
              <a:rPr b="0" lang="es-CL" sz="2000" spc="-1" strike="noStrike">
                <a:solidFill>
                  <a:srgbClr val="000000"/>
                </a:solidFill>
                <a:latin typeface="Times New Roman"/>
                <a:ea typeface="DejaVu Sans"/>
              </a:rPr>
              <a:t>Se recomienda realizar 3 ejercicios por grupo muscular (tren inferior, abdomen y tren superior).</a:t>
            </a:r>
            <a:endParaRPr b="0" lang="es-CL" sz="2000" spc="-1" strike="noStrike">
              <a:latin typeface="Arial"/>
            </a:endParaRPr>
          </a:p>
          <a:p>
            <a:pPr marL="432000" indent="-322560" algn="just">
              <a:lnSpc>
                <a:spcPct val="100000"/>
              </a:lnSpc>
              <a:spcAft>
                <a:spcPts val="1417"/>
              </a:spcAft>
              <a:buClr>
                <a:srgbClr val="000000"/>
              </a:buClr>
              <a:buSzPct val="45000"/>
              <a:buFont typeface="Wingdings" charset="2"/>
              <a:buChar char=""/>
            </a:pPr>
            <a:r>
              <a:rPr b="0" lang="es-CL" sz="2000" spc="-1" strike="noStrike">
                <a:solidFill>
                  <a:srgbClr val="000000"/>
                </a:solidFill>
                <a:latin typeface="Times New Roman"/>
                <a:ea typeface="DejaVu Sans"/>
              </a:rPr>
              <a:t>En el caso de tren superior y tren inferior, se recomienda al menos 3 series de 10 repeticiones de cada ejercicio, con un descanso de 45 segundos a 1 minuto entre series.</a:t>
            </a:r>
            <a:endParaRPr b="0" lang="es-CL" sz="2000" spc="-1" strike="noStrike">
              <a:latin typeface="Arial"/>
            </a:endParaRPr>
          </a:p>
          <a:p>
            <a:pPr marL="432000" indent="-322560" algn="just">
              <a:lnSpc>
                <a:spcPct val="100000"/>
              </a:lnSpc>
              <a:spcAft>
                <a:spcPts val="1417"/>
              </a:spcAft>
              <a:buClr>
                <a:srgbClr val="000000"/>
              </a:buClr>
              <a:buSzPct val="45000"/>
              <a:buFont typeface="Wingdings" charset="2"/>
              <a:buChar char=""/>
            </a:pPr>
            <a:r>
              <a:rPr b="0" lang="es-CL" sz="2000" spc="-1" strike="noStrike">
                <a:solidFill>
                  <a:srgbClr val="000000"/>
                </a:solidFill>
                <a:latin typeface="Times New Roman"/>
                <a:ea typeface="DejaVu Sans"/>
              </a:rPr>
              <a:t>Para los abdominales se recomienda 3 series de al menos 15 a 20 repeticiones con el mismo tiempo de descanso entre series.</a:t>
            </a:r>
            <a:endParaRPr b="0" lang="es-CL" sz="2000" spc="-1" strike="noStrike">
              <a:latin typeface="Arial"/>
            </a:endParaRPr>
          </a:p>
          <a:p>
            <a:pPr marL="432000" indent="-322560" algn="just">
              <a:lnSpc>
                <a:spcPct val="100000"/>
              </a:lnSpc>
              <a:spcAft>
                <a:spcPts val="1417"/>
              </a:spcAft>
              <a:buClr>
                <a:srgbClr val="000000"/>
              </a:buClr>
              <a:buSzPct val="45000"/>
              <a:buFont typeface="Wingdings" charset="2"/>
              <a:buChar char=""/>
            </a:pPr>
            <a:r>
              <a:rPr b="0" lang="es-CL" sz="2000" spc="-1" strike="noStrike">
                <a:solidFill>
                  <a:srgbClr val="000000"/>
                </a:solidFill>
                <a:latin typeface="Times New Roman"/>
                <a:ea typeface="DejaVu Sans"/>
              </a:rPr>
              <a:t>Tomar un periodo de autoconocimiento de nuestro rendimiento, comenzando los ejercicios sin cargas altas priorizando tener una noción de nuestra capacidad real.</a:t>
            </a:r>
            <a:endParaRPr b="0" lang="es-CL" sz="2000" spc="-1" strike="noStrike">
              <a:latin typeface="Arial"/>
            </a:endParaRPr>
          </a:p>
          <a:p>
            <a:pPr marL="432000" indent="-322560" algn="just">
              <a:lnSpc>
                <a:spcPct val="100000"/>
              </a:lnSpc>
              <a:spcAft>
                <a:spcPts val="1417"/>
              </a:spcAft>
              <a:buClr>
                <a:srgbClr val="000000"/>
              </a:buClr>
              <a:buSzPct val="45000"/>
              <a:buFont typeface="Wingdings" charset="2"/>
              <a:buChar char=""/>
            </a:pPr>
            <a:r>
              <a:rPr b="0" lang="es-CL" sz="2000" spc="-1" strike="noStrike">
                <a:solidFill>
                  <a:srgbClr val="000000"/>
                </a:solidFill>
                <a:highlight>
                  <a:srgbClr val="ffff00"/>
                </a:highlight>
                <a:latin typeface="Times New Roman"/>
                <a:ea typeface="DejaVu Sans"/>
              </a:rPr>
              <a:t>IMPORTANTE: Es muy importante el tiempo de ejecución de cada repetición en cada ejercicio, debemos tomarnos 2 a 3 segundos por repetición, de esta forma nuestra musculatura recibirá cada estimulo (repetición) de manera más optima. Se recomienda 2 a 3 veces por semana.</a:t>
            </a:r>
            <a:endParaRPr b="0" lang="es-CL" sz="2000" spc="-1" strike="noStrike">
              <a:latin typeface="Arial"/>
            </a:endParaRPr>
          </a:p>
        </p:txBody>
      </p:sp>
      <p:sp>
        <p:nvSpPr>
          <p:cNvPr id="90" name="CustomShape 2"/>
          <p:cNvSpPr/>
          <p:nvPr/>
        </p:nvSpPr>
        <p:spPr>
          <a:xfrm>
            <a:off x="2005560" y="337680"/>
            <a:ext cx="7594200" cy="126108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0" lang="es-CL" sz="1600" spc="-1" strike="noStrike">
                <a:solidFill>
                  <a:srgbClr val="ffffff"/>
                </a:solidFill>
                <a:latin typeface="Times New Roman"/>
                <a:ea typeface="DejaVu Sans"/>
              </a:rPr>
              <a:t>Objetivo de Aprendizaje 06: Desarrollar la resistencia cardiovascular, la fuerza muscular, la velocidad y la flexibilidad para alcanzar una condición física saludable, considerando: Frecuencia. Intensidad. Tiempo de duración. Tipo de ejercicio (correr, andar en bicicleta, realizar trabajo de fuerza, ejercicios de flexibilidad, entre otros).</a:t>
            </a:r>
            <a:endParaRPr b="0" lang="es-CL" sz="1600" spc="-1" strike="noStrike">
              <a:latin typeface="Arial"/>
            </a:endParaRPr>
          </a:p>
        </p:txBody>
      </p:sp>
      <p:pic>
        <p:nvPicPr>
          <p:cNvPr id="91" name="" descr=""/>
          <p:cNvPicPr/>
          <p:nvPr/>
        </p:nvPicPr>
        <p:blipFill>
          <a:blip r:embed="rId1"/>
          <a:stretch/>
        </p:blipFill>
        <p:spPr>
          <a:xfrm>
            <a:off x="400320" y="228600"/>
            <a:ext cx="1427040" cy="125856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504000" y="1769040"/>
            <a:ext cx="9070200" cy="4383360"/>
          </a:xfrm>
          <a:prstGeom prst="rect">
            <a:avLst/>
          </a:prstGeom>
          <a:noFill/>
          <a:ln>
            <a:noFill/>
          </a:ln>
        </p:spPr>
        <p:style>
          <a:lnRef idx="0"/>
          <a:fillRef idx="0"/>
          <a:effectRef idx="0"/>
          <a:fontRef idx="minor"/>
        </p:style>
        <p:txBody>
          <a:bodyPr lIns="0" rIns="0" tIns="0" bIns="0">
            <a:noAutofit/>
          </a:bodyPr>
          <a:p>
            <a:pPr algn="ctr">
              <a:lnSpc>
                <a:spcPct val="100000"/>
              </a:lnSpc>
              <a:spcAft>
                <a:spcPts val="1417"/>
              </a:spcAft>
            </a:pPr>
            <a:endParaRPr b="0" lang="es-CL" sz="1800" spc="-1" strike="noStrike">
              <a:latin typeface="Arial"/>
            </a:endParaRPr>
          </a:p>
          <a:p>
            <a:pPr algn="ctr">
              <a:lnSpc>
                <a:spcPct val="100000"/>
              </a:lnSpc>
              <a:spcAft>
                <a:spcPts val="1417"/>
              </a:spcAft>
            </a:pPr>
            <a:endParaRPr b="0" lang="es-CL" sz="1800" spc="-1" strike="noStrike">
              <a:latin typeface="Arial"/>
            </a:endParaRPr>
          </a:p>
          <a:p>
            <a:pPr marL="432000" indent="-322560" algn="ctr">
              <a:lnSpc>
                <a:spcPct val="100000"/>
              </a:lnSpc>
              <a:spcAft>
                <a:spcPts val="1417"/>
              </a:spcAft>
              <a:buClr>
                <a:srgbClr val="000000"/>
              </a:buClr>
              <a:buSzPct val="45000"/>
              <a:buFont typeface="Wingdings" charset="2"/>
              <a:buChar char=""/>
            </a:pPr>
            <a:r>
              <a:rPr b="0" lang="es-CL" sz="4800" spc="-1" strike="noStrike">
                <a:solidFill>
                  <a:srgbClr val="000000"/>
                </a:solidFill>
                <a:latin typeface="Times New Roman"/>
                <a:ea typeface="DejaVu Sans"/>
              </a:rPr>
              <a:t>1.-Ejercicios para tren inferior</a:t>
            </a:r>
            <a:endParaRPr b="0" lang="es-CL" sz="4800" spc="-1" strike="noStrike">
              <a:latin typeface="Arial"/>
            </a:endParaRPr>
          </a:p>
        </p:txBody>
      </p:sp>
      <p:sp>
        <p:nvSpPr>
          <p:cNvPr id="93" name="CustomShape 2"/>
          <p:cNvSpPr/>
          <p:nvPr/>
        </p:nvSpPr>
        <p:spPr>
          <a:xfrm>
            <a:off x="2005560" y="337680"/>
            <a:ext cx="7594200" cy="126108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0" lang="es-CL" sz="1600" spc="-1" strike="noStrike">
                <a:solidFill>
                  <a:srgbClr val="ffffff"/>
                </a:solidFill>
                <a:latin typeface="Times New Roman"/>
                <a:ea typeface="DejaVu Sans"/>
              </a:rPr>
              <a:t>Objetivo de Aprendizaje 06: Desarrollar la resistencia cardiovascular, la fuerza muscular, la velocidad y la flexibilidad para alcanzar una condición física saludable, considerando: Frecuencia. Intensidad. Tiempo de duración. Tipo de ejercicio (correr, andar en bicicleta, realizar trabajo de fuerza, ejercicios de flexibilidad, entre otros).</a:t>
            </a:r>
            <a:endParaRPr b="0" lang="es-CL" sz="1600" spc="-1" strike="noStrike">
              <a:latin typeface="Arial"/>
            </a:endParaRPr>
          </a:p>
        </p:txBody>
      </p:sp>
      <p:pic>
        <p:nvPicPr>
          <p:cNvPr id="94" name="" descr=""/>
          <p:cNvPicPr/>
          <p:nvPr/>
        </p:nvPicPr>
        <p:blipFill>
          <a:blip r:embed="rId1"/>
          <a:stretch/>
        </p:blipFill>
        <p:spPr>
          <a:xfrm>
            <a:off x="400320" y="228600"/>
            <a:ext cx="1427040" cy="125856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CustomShape 1"/>
          <p:cNvSpPr/>
          <p:nvPr/>
        </p:nvSpPr>
        <p:spPr>
          <a:xfrm>
            <a:off x="504000" y="1769040"/>
            <a:ext cx="4980960" cy="4521240"/>
          </a:xfrm>
          <a:prstGeom prst="rect">
            <a:avLst/>
          </a:prstGeom>
          <a:noFill/>
          <a:ln>
            <a:noFill/>
          </a:ln>
        </p:spPr>
        <p:style>
          <a:lnRef idx="0"/>
          <a:fillRef idx="0"/>
          <a:effectRef idx="0"/>
          <a:fontRef idx="minor"/>
        </p:style>
        <p:txBody>
          <a:bodyPr lIns="0" rIns="0" tIns="0" bIns="0">
            <a:noAutofit/>
          </a:bodyPr>
          <a:p>
            <a:pPr marL="432000" indent="-322560">
              <a:lnSpc>
                <a:spcPct val="100000"/>
              </a:lnSpc>
              <a:spcAft>
                <a:spcPts val="1417"/>
              </a:spcAft>
              <a:buClr>
                <a:srgbClr val="000000"/>
              </a:buClr>
              <a:buSzPct val="45000"/>
              <a:buFont typeface="Wingdings" charset="2"/>
              <a:buChar char=""/>
            </a:pPr>
            <a:r>
              <a:rPr b="1" lang="es-CL" sz="3200" spc="-1" strike="noStrike">
                <a:solidFill>
                  <a:srgbClr val="000000"/>
                </a:solidFill>
                <a:latin typeface="Times New Roman"/>
                <a:ea typeface="DejaVu Sans"/>
              </a:rPr>
              <a:t>Sentadilla</a:t>
            </a:r>
            <a:endParaRPr b="0" lang="es-CL" sz="3200" spc="-1" strike="noStrike">
              <a:latin typeface="Arial"/>
            </a:endParaRPr>
          </a:p>
          <a:p>
            <a:pPr marL="432000" indent="-322560" algn="just">
              <a:lnSpc>
                <a:spcPct val="100000"/>
              </a:lnSpc>
              <a:spcAft>
                <a:spcPts val="1417"/>
              </a:spcAft>
              <a:buClr>
                <a:srgbClr val="000000"/>
              </a:buClr>
              <a:buSzPct val="45000"/>
              <a:buFont typeface="Wingdings" charset="2"/>
              <a:buChar char=""/>
            </a:pPr>
            <a:r>
              <a:rPr b="0" lang="es-CL" sz="2200" spc="-1" strike="noStrike">
                <a:solidFill>
                  <a:srgbClr val="000000"/>
                </a:solidFill>
                <a:latin typeface="Times New Roman"/>
                <a:ea typeface="DejaVu Sans"/>
              </a:rPr>
              <a:t>Es un ejercicio primordial para las extremidades inferiores. Los principales musculos que se ven beneficiados son </a:t>
            </a:r>
            <a:r>
              <a:rPr b="1" lang="es-CL" sz="2200" spc="-1" strike="noStrike">
                <a:solidFill>
                  <a:srgbClr val="000000"/>
                </a:solidFill>
                <a:latin typeface="Times New Roman"/>
                <a:ea typeface="DejaVu Sans"/>
              </a:rPr>
              <a:t>musculatura postural de columna, gluteos, isquiotibiales y cuadriceps.</a:t>
            </a:r>
            <a:endParaRPr b="0" lang="es-CL" sz="2200" spc="-1" strike="noStrike">
              <a:latin typeface="Arial"/>
            </a:endParaRPr>
          </a:p>
          <a:p>
            <a:pPr marL="432000" indent="-322560" algn="just">
              <a:lnSpc>
                <a:spcPct val="100000"/>
              </a:lnSpc>
              <a:spcAft>
                <a:spcPts val="1417"/>
              </a:spcAft>
              <a:buClr>
                <a:srgbClr val="000000"/>
              </a:buClr>
              <a:buSzPct val="45000"/>
              <a:buFont typeface="Wingdings" charset="2"/>
              <a:buChar char=""/>
            </a:pPr>
            <a:r>
              <a:rPr b="0" lang="es-CL" sz="2200" spc="-1" strike="noStrike">
                <a:solidFill>
                  <a:srgbClr val="000000"/>
                </a:solidFill>
                <a:latin typeface="Times New Roman"/>
                <a:ea typeface="DejaVu Sans"/>
              </a:rPr>
              <a:t>Su correcta ejecución es importante para obtener todos sus beneficios, es importante mantener la espalda completamente recta, y al momento de bajar no despegar nuestros talones del suelo.</a:t>
            </a:r>
            <a:endParaRPr b="0" lang="es-CL" sz="2200" spc="-1" strike="noStrike">
              <a:latin typeface="Arial"/>
            </a:endParaRPr>
          </a:p>
        </p:txBody>
      </p:sp>
      <p:sp>
        <p:nvSpPr>
          <p:cNvPr id="96" name="CustomShape 2"/>
          <p:cNvSpPr/>
          <p:nvPr/>
        </p:nvSpPr>
        <p:spPr>
          <a:xfrm>
            <a:off x="2005560" y="337680"/>
            <a:ext cx="7594200" cy="126108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0" lang="es-CL" sz="1600" spc="-1" strike="noStrike">
                <a:solidFill>
                  <a:srgbClr val="ffffff"/>
                </a:solidFill>
                <a:latin typeface="Times New Roman"/>
                <a:ea typeface="DejaVu Sans"/>
              </a:rPr>
              <a:t>Objetivo de Aprendizaje 06: Desarrollar la resistencia cardiovascular, la fuerza muscular, la velocidad y la flexibilidad para alcanzar una condición física saludable, considerando: Frecuencia. Intensidad. Tiempo de duración. Tipo de ejercicio (correr, andar en bicicleta, realizar trabajo de fuerza, ejercicios de flexibilidad, entre otros).</a:t>
            </a:r>
            <a:endParaRPr b="0" lang="es-CL" sz="1600" spc="-1" strike="noStrike">
              <a:latin typeface="Arial"/>
            </a:endParaRPr>
          </a:p>
        </p:txBody>
      </p:sp>
      <p:pic>
        <p:nvPicPr>
          <p:cNvPr id="97" name="" descr=""/>
          <p:cNvPicPr/>
          <p:nvPr/>
        </p:nvPicPr>
        <p:blipFill>
          <a:blip r:embed="rId1"/>
          <a:stretch/>
        </p:blipFill>
        <p:spPr>
          <a:xfrm>
            <a:off x="400320" y="228600"/>
            <a:ext cx="1427040" cy="1258560"/>
          </a:xfrm>
          <a:prstGeom prst="rect">
            <a:avLst/>
          </a:prstGeom>
          <a:ln>
            <a:noFill/>
          </a:ln>
        </p:spPr>
      </p:pic>
      <p:pic>
        <p:nvPicPr>
          <p:cNvPr id="98" name="" descr=""/>
          <p:cNvPicPr/>
          <p:nvPr/>
        </p:nvPicPr>
        <p:blipFill>
          <a:blip r:embed="rId2"/>
          <a:stretch/>
        </p:blipFill>
        <p:spPr>
          <a:xfrm>
            <a:off x="5715000" y="1828800"/>
            <a:ext cx="4113360" cy="365616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504000" y="1769040"/>
            <a:ext cx="4523760" cy="5363280"/>
          </a:xfrm>
          <a:prstGeom prst="rect">
            <a:avLst/>
          </a:prstGeom>
          <a:noFill/>
          <a:ln>
            <a:noFill/>
          </a:ln>
        </p:spPr>
        <p:style>
          <a:lnRef idx="0"/>
          <a:fillRef idx="0"/>
          <a:effectRef idx="0"/>
          <a:fontRef idx="minor"/>
        </p:style>
        <p:txBody>
          <a:bodyPr lIns="0" rIns="0" tIns="0" bIns="0">
            <a:noAutofit/>
          </a:bodyPr>
          <a:p>
            <a:pPr marL="432000" indent="-322560">
              <a:lnSpc>
                <a:spcPct val="100000"/>
              </a:lnSpc>
              <a:spcAft>
                <a:spcPts val="1417"/>
              </a:spcAft>
              <a:buClr>
                <a:srgbClr val="000000"/>
              </a:buClr>
              <a:buSzPct val="45000"/>
              <a:buFont typeface="Wingdings" charset="2"/>
              <a:buChar char=""/>
            </a:pPr>
            <a:r>
              <a:rPr b="1" lang="es-CL" sz="2600" spc="-1" strike="noStrike">
                <a:solidFill>
                  <a:srgbClr val="000000"/>
                </a:solidFill>
                <a:latin typeface="Times New Roman"/>
                <a:ea typeface="DejaVu Sans"/>
              </a:rPr>
              <a:t>Estocada o Zancada frontal</a:t>
            </a:r>
            <a:endParaRPr b="0" lang="es-CL" sz="2600" spc="-1" strike="noStrike">
              <a:latin typeface="Arial"/>
            </a:endParaRPr>
          </a:p>
          <a:p>
            <a:pPr marL="432000" indent="-322560" algn="just">
              <a:lnSpc>
                <a:spcPct val="100000"/>
              </a:lnSpc>
              <a:spcAft>
                <a:spcPts val="1417"/>
              </a:spcAft>
              <a:buClr>
                <a:srgbClr val="000000"/>
              </a:buClr>
              <a:buSzPct val="45000"/>
              <a:buFont typeface="Wingdings" charset="2"/>
              <a:buChar char=""/>
            </a:pPr>
            <a:r>
              <a:rPr b="0" lang="es-CL" sz="2200" spc="-1" strike="noStrike">
                <a:solidFill>
                  <a:srgbClr val="000000"/>
                </a:solidFill>
                <a:latin typeface="Times New Roman"/>
                <a:ea typeface="DejaVu Sans"/>
              </a:rPr>
              <a:t>Es un ejercicio muy bueno para la musculatura principalmente del </a:t>
            </a:r>
            <a:r>
              <a:rPr b="1" lang="es-CL" sz="2200" spc="-1" strike="noStrike">
                <a:solidFill>
                  <a:srgbClr val="000000"/>
                </a:solidFill>
                <a:latin typeface="Times New Roman"/>
                <a:ea typeface="DejaVu Sans"/>
              </a:rPr>
              <a:t>cuadriceps y en segundo lugar para gluteos e isquiotibiales. </a:t>
            </a:r>
            <a:endParaRPr b="0" lang="es-CL" sz="2200" spc="-1" strike="noStrike">
              <a:latin typeface="Arial"/>
            </a:endParaRPr>
          </a:p>
          <a:p>
            <a:pPr marL="432000" indent="-322560" algn="just">
              <a:lnSpc>
                <a:spcPct val="100000"/>
              </a:lnSpc>
              <a:spcAft>
                <a:spcPts val="1417"/>
              </a:spcAft>
              <a:buClr>
                <a:srgbClr val="000000"/>
              </a:buClr>
              <a:buSzPct val="45000"/>
              <a:buFont typeface="Wingdings" charset="2"/>
              <a:buChar char=""/>
            </a:pPr>
            <a:r>
              <a:rPr b="0" lang="es-CL" sz="2200" spc="-1" strike="noStrike">
                <a:solidFill>
                  <a:srgbClr val="000000"/>
                </a:solidFill>
                <a:latin typeface="Times New Roman"/>
                <a:ea typeface="DejaVu Sans"/>
              </a:rPr>
              <a:t>En la ejecución es importante no levantar el talón de la pierna que va al frente, mientras que la pierna que queda en el lugar de inicio debe acompañar el movimiento levantando talón y utilizando como apoyo solo la mitad del pie. La repetición termina volviendo hacia atrás al lugar de origen del </a:t>
            </a:r>
            <a:r>
              <a:rPr b="0" lang="es-CL" sz="2200" spc="-1" strike="noStrike">
                <a:solidFill>
                  <a:srgbClr val="000000"/>
                </a:solidFill>
                <a:highlight>
                  <a:srgbClr val="ffff00"/>
                </a:highlight>
                <a:latin typeface="Times New Roman"/>
                <a:ea typeface="DejaVu Sans"/>
              </a:rPr>
              <a:t>movimiento. Alternar ambas piernas.</a:t>
            </a:r>
            <a:endParaRPr b="0" lang="es-CL" sz="2200" spc="-1" strike="noStrike">
              <a:latin typeface="Arial"/>
            </a:endParaRPr>
          </a:p>
        </p:txBody>
      </p:sp>
      <p:sp>
        <p:nvSpPr>
          <p:cNvPr id="100" name="CustomShape 2"/>
          <p:cNvSpPr/>
          <p:nvPr/>
        </p:nvSpPr>
        <p:spPr>
          <a:xfrm>
            <a:off x="2005560" y="337680"/>
            <a:ext cx="7594200" cy="126108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0" lang="es-CL" sz="1600" spc="-1" strike="noStrike">
                <a:solidFill>
                  <a:srgbClr val="ffffff"/>
                </a:solidFill>
                <a:latin typeface="Times New Roman"/>
                <a:ea typeface="DejaVu Sans"/>
              </a:rPr>
              <a:t>Objetivo de Aprendizaje 06: Desarrollar la resistencia cardiovascular, la fuerza muscular, la velocidad y la flexibilidad para alcanzar una condición física saludable, considerando: Frecuencia. Intensidad. Tiempo de duración. Tipo de ejercicio (correr, andar en bicicleta, realizar trabajo de fuerza, ejercicios de flexibilidad, entre otros).</a:t>
            </a:r>
            <a:endParaRPr b="0" lang="es-CL" sz="1600" spc="-1" strike="noStrike">
              <a:latin typeface="Arial"/>
            </a:endParaRPr>
          </a:p>
        </p:txBody>
      </p:sp>
      <p:pic>
        <p:nvPicPr>
          <p:cNvPr id="101" name="" descr=""/>
          <p:cNvPicPr/>
          <p:nvPr/>
        </p:nvPicPr>
        <p:blipFill>
          <a:blip r:embed="rId1"/>
          <a:stretch/>
        </p:blipFill>
        <p:spPr>
          <a:xfrm>
            <a:off x="400320" y="228600"/>
            <a:ext cx="1427040" cy="1258560"/>
          </a:xfrm>
          <a:prstGeom prst="rect">
            <a:avLst/>
          </a:prstGeom>
          <a:ln>
            <a:noFill/>
          </a:ln>
        </p:spPr>
      </p:pic>
      <p:pic>
        <p:nvPicPr>
          <p:cNvPr id="102" name="" descr=""/>
          <p:cNvPicPr/>
          <p:nvPr/>
        </p:nvPicPr>
        <p:blipFill>
          <a:blip r:embed="rId2"/>
          <a:stretch/>
        </p:blipFill>
        <p:spPr>
          <a:xfrm>
            <a:off x="5486400" y="1828800"/>
            <a:ext cx="3875040" cy="37530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504000" y="1769040"/>
            <a:ext cx="4523760" cy="5527800"/>
          </a:xfrm>
          <a:prstGeom prst="rect">
            <a:avLst/>
          </a:prstGeom>
          <a:noFill/>
          <a:ln>
            <a:noFill/>
          </a:ln>
        </p:spPr>
        <p:style>
          <a:lnRef idx="0"/>
          <a:fillRef idx="0"/>
          <a:effectRef idx="0"/>
          <a:fontRef idx="minor"/>
        </p:style>
        <p:txBody>
          <a:bodyPr lIns="0" rIns="0" tIns="0" bIns="0">
            <a:noAutofit/>
          </a:bodyPr>
          <a:p>
            <a:pPr marL="432000" indent="-322560">
              <a:lnSpc>
                <a:spcPct val="100000"/>
              </a:lnSpc>
              <a:spcAft>
                <a:spcPts val="1417"/>
              </a:spcAft>
              <a:buClr>
                <a:srgbClr val="000000"/>
              </a:buClr>
              <a:buSzPct val="45000"/>
              <a:buFont typeface="Wingdings" charset="2"/>
              <a:buChar char=""/>
            </a:pPr>
            <a:r>
              <a:rPr b="1" lang="es-CL" sz="3200" spc="-1" strike="noStrike">
                <a:solidFill>
                  <a:srgbClr val="000000"/>
                </a:solidFill>
                <a:latin typeface="Times New Roman"/>
                <a:ea typeface="DejaVu Sans"/>
              </a:rPr>
              <a:t>Estocada en reversa</a:t>
            </a:r>
            <a:endParaRPr b="0" lang="es-CL" sz="3200" spc="-1" strike="noStrike">
              <a:latin typeface="Arial"/>
            </a:endParaRPr>
          </a:p>
          <a:p>
            <a:pPr marL="432000" indent="-322560" algn="just">
              <a:lnSpc>
                <a:spcPct val="100000"/>
              </a:lnSpc>
              <a:spcAft>
                <a:spcPts val="1417"/>
              </a:spcAft>
              <a:buClr>
                <a:srgbClr val="000000"/>
              </a:buClr>
              <a:buSzPct val="45000"/>
              <a:buFont typeface="Wingdings" charset="2"/>
              <a:buChar char=""/>
            </a:pPr>
            <a:r>
              <a:rPr b="0" lang="es-CL" sz="2400" spc="-1" strike="noStrike">
                <a:solidFill>
                  <a:srgbClr val="000000"/>
                </a:solidFill>
                <a:latin typeface="Times New Roman"/>
                <a:ea typeface="DejaVu Sans"/>
              </a:rPr>
              <a:t>Es igual ejecución que el ejercicio anterior, la diferencia es el sentido. Esta estocada se realiza hacia atrás, pero respetando la biomecanica del movimiento. Es decir, misma tecnica pero en vez de frontal, hacia atrás. </a:t>
            </a:r>
            <a:endParaRPr b="0" lang="es-CL" sz="2400" spc="-1" strike="noStrike">
              <a:latin typeface="Arial"/>
            </a:endParaRPr>
          </a:p>
          <a:p>
            <a:pPr marL="432000" indent="-322560" algn="just">
              <a:lnSpc>
                <a:spcPct val="100000"/>
              </a:lnSpc>
              <a:spcAft>
                <a:spcPts val="1417"/>
              </a:spcAft>
              <a:buClr>
                <a:srgbClr val="000000"/>
              </a:buClr>
              <a:buSzPct val="45000"/>
              <a:buFont typeface="Wingdings" charset="2"/>
              <a:buChar char=""/>
            </a:pPr>
            <a:r>
              <a:rPr b="0" lang="es-CL" sz="2400" spc="-1" strike="noStrike">
                <a:solidFill>
                  <a:srgbClr val="000000"/>
                </a:solidFill>
                <a:latin typeface="Times New Roman"/>
                <a:ea typeface="DejaVu Sans"/>
              </a:rPr>
              <a:t>La principal musculatura beneficiada es </a:t>
            </a:r>
            <a:r>
              <a:rPr b="1" lang="es-CL" sz="2400" spc="-1" strike="noStrike">
                <a:solidFill>
                  <a:srgbClr val="000000"/>
                </a:solidFill>
                <a:highlight>
                  <a:srgbClr val="ffff00"/>
                </a:highlight>
                <a:latin typeface="Times New Roman"/>
                <a:ea typeface="DejaVu Sans"/>
              </a:rPr>
              <a:t>gluteos, abductores (musculo directamente relacionado al gluteo) y cuadriceps en menor medida.</a:t>
            </a:r>
            <a:endParaRPr b="0" lang="es-CL" sz="2400" spc="-1" strike="noStrike">
              <a:latin typeface="Arial"/>
            </a:endParaRPr>
          </a:p>
        </p:txBody>
      </p:sp>
      <p:sp>
        <p:nvSpPr>
          <p:cNvPr id="104" name="CustomShape 2"/>
          <p:cNvSpPr/>
          <p:nvPr/>
        </p:nvSpPr>
        <p:spPr>
          <a:xfrm>
            <a:off x="2005560" y="337680"/>
            <a:ext cx="7594200" cy="126108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0" lang="es-CL" sz="1600" spc="-1" strike="noStrike">
                <a:solidFill>
                  <a:srgbClr val="ffffff"/>
                </a:solidFill>
                <a:latin typeface="Times New Roman"/>
                <a:ea typeface="DejaVu Sans"/>
              </a:rPr>
              <a:t>Objetivo de Aprendizaje 06: Desarrollar la resistencia cardiovascular, la fuerza muscular, la velocidad y la flexibilidad para alcanzar una condición física saludable, considerando: Frecuencia. Intensidad. Tiempo de duración. Tipo de ejercicio (correr, andar en bicicleta, realizar trabajo de fuerza, ejercicios de flexibilidad, entre otros).</a:t>
            </a:r>
            <a:endParaRPr b="0" lang="es-CL" sz="1600" spc="-1" strike="noStrike">
              <a:latin typeface="Arial"/>
            </a:endParaRPr>
          </a:p>
        </p:txBody>
      </p:sp>
      <p:pic>
        <p:nvPicPr>
          <p:cNvPr id="105" name="" descr=""/>
          <p:cNvPicPr/>
          <p:nvPr/>
        </p:nvPicPr>
        <p:blipFill>
          <a:blip r:embed="rId1"/>
          <a:stretch/>
        </p:blipFill>
        <p:spPr>
          <a:xfrm>
            <a:off x="400320" y="228600"/>
            <a:ext cx="1427040" cy="1258560"/>
          </a:xfrm>
          <a:prstGeom prst="rect">
            <a:avLst/>
          </a:prstGeom>
          <a:ln>
            <a:noFill/>
          </a:ln>
        </p:spPr>
      </p:pic>
      <p:pic>
        <p:nvPicPr>
          <p:cNvPr id="106" name="" descr=""/>
          <p:cNvPicPr/>
          <p:nvPr/>
        </p:nvPicPr>
        <p:blipFill>
          <a:blip r:embed="rId2"/>
          <a:stretch/>
        </p:blipFill>
        <p:spPr>
          <a:xfrm>
            <a:off x="5486400" y="1925640"/>
            <a:ext cx="3884760" cy="378792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529560" y="1787400"/>
            <a:ext cx="9070200" cy="4383360"/>
          </a:xfrm>
          <a:prstGeom prst="rect">
            <a:avLst/>
          </a:prstGeom>
          <a:noFill/>
          <a:ln>
            <a:noFill/>
          </a:ln>
        </p:spPr>
        <p:style>
          <a:lnRef idx="0"/>
          <a:fillRef idx="0"/>
          <a:effectRef idx="0"/>
          <a:fontRef idx="minor"/>
        </p:style>
        <p:txBody>
          <a:bodyPr lIns="0" rIns="0" tIns="0" bIns="0">
            <a:noAutofit/>
          </a:bodyPr>
          <a:p>
            <a:pPr algn="ctr">
              <a:lnSpc>
                <a:spcPct val="100000"/>
              </a:lnSpc>
              <a:spcAft>
                <a:spcPts val="1417"/>
              </a:spcAft>
            </a:pPr>
            <a:endParaRPr b="0" lang="es-CL" sz="1800" spc="-1" strike="noStrike">
              <a:latin typeface="Arial"/>
            </a:endParaRPr>
          </a:p>
          <a:p>
            <a:pPr algn="ctr">
              <a:lnSpc>
                <a:spcPct val="100000"/>
              </a:lnSpc>
              <a:spcAft>
                <a:spcPts val="1417"/>
              </a:spcAft>
            </a:pPr>
            <a:endParaRPr b="0" lang="es-CL" sz="1800" spc="-1" strike="noStrike">
              <a:latin typeface="Arial"/>
            </a:endParaRPr>
          </a:p>
          <a:p>
            <a:pPr marL="432000" indent="-322560" algn="ctr">
              <a:lnSpc>
                <a:spcPct val="100000"/>
              </a:lnSpc>
              <a:spcAft>
                <a:spcPts val="1417"/>
              </a:spcAft>
              <a:buClr>
                <a:srgbClr val="000000"/>
              </a:buClr>
              <a:buSzPct val="45000"/>
              <a:buFont typeface="Wingdings" charset="2"/>
              <a:buChar char=""/>
            </a:pPr>
            <a:r>
              <a:rPr b="1" lang="es-CL" sz="4800" spc="-1" strike="noStrike">
                <a:solidFill>
                  <a:srgbClr val="000000"/>
                </a:solidFill>
                <a:latin typeface="Times New Roman"/>
                <a:ea typeface="DejaVu Sans"/>
              </a:rPr>
              <a:t>2.- Abdominales</a:t>
            </a:r>
            <a:endParaRPr b="0" lang="es-CL" sz="4800" spc="-1" strike="noStrike">
              <a:latin typeface="Arial"/>
            </a:endParaRPr>
          </a:p>
        </p:txBody>
      </p:sp>
      <p:sp>
        <p:nvSpPr>
          <p:cNvPr id="108" name="CustomShape 2"/>
          <p:cNvSpPr/>
          <p:nvPr/>
        </p:nvSpPr>
        <p:spPr>
          <a:xfrm>
            <a:off x="2005560" y="337680"/>
            <a:ext cx="7594200" cy="126108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0" lang="es-CL" sz="1600" spc="-1" strike="noStrike">
                <a:solidFill>
                  <a:srgbClr val="ffffff"/>
                </a:solidFill>
                <a:latin typeface="Times New Roman"/>
                <a:ea typeface="DejaVu Sans"/>
              </a:rPr>
              <a:t>Objetivo de Aprendizaje 06: Desarrollar la resistencia cardiovascular, la fuerza muscular, la velocidad y la flexibilidad para alcanzar una condición física saludable, considerando: Frecuencia. Intensidad. Tiempo de duración. Tipo de ejercicio (correr, andar en bicicleta, realizar trabajo de fuerza, ejercicios de flexibilidad, entre otros).</a:t>
            </a:r>
            <a:endParaRPr b="0" lang="es-CL" sz="1600" spc="-1" strike="noStrike">
              <a:latin typeface="Arial"/>
            </a:endParaRPr>
          </a:p>
        </p:txBody>
      </p:sp>
      <p:pic>
        <p:nvPicPr>
          <p:cNvPr id="109" name="" descr=""/>
          <p:cNvPicPr/>
          <p:nvPr/>
        </p:nvPicPr>
        <p:blipFill>
          <a:blip r:embed="rId1"/>
          <a:stretch/>
        </p:blipFill>
        <p:spPr>
          <a:xfrm>
            <a:off x="400320" y="228600"/>
            <a:ext cx="1427040" cy="125856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125</TotalTime>
  <Application>LibreOffice/6.3.5.2$Linux_X86_64 LibreOffice_project/30$Build-2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2020-08-13T10:14:36Z</dcterms:created>
  <dc:creator/>
  <dc:description/>
  <dc:language>es-CL</dc:language>
  <cp:lastModifiedBy/>
  <dcterms:modified xsi:type="dcterms:W3CDTF">2020-08-20T13:00:27Z</dcterms:modified>
  <cp:revision>11</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