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16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_rels/presentation.xml.rels" ContentType="application/vnd.openxmlformats-package.relationships+xml"/>
  <Override PartName="/ppt/media/image20.png" ContentType="image/png"/>
  <Override PartName="/ppt/media/image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2.png" ContentType="image/png"/>
  <Override PartName="/ppt/media/image22.png" ContentType="image/png"/>
  <Override PartName="/ppt/media/image7.png" ContentType="image/png"/>
  <Override PartName="/ppt/media/image27.png" ContentType="image/png"/>
  <Override PartName="/ppt/media/image10.png" ContentType="image/png"/>
  <Override PartName="/ppt/media/image11.png" ContentType="image/png"/>
  <Override PartName="/ppt/media/image28.png" ContentType="image/png"/>
  <Override PartName="/ppt/media/image26.png" ContentType="image/png"/>
  <Override PartName="/ppt/media/image25.png" ContentType="image/png"/>
  <Override PartName="/ppt/media/image9.png" ContentType="image/png"/>
  <Override PartName="/ppt/media/image24.png" ContentType="image/png"/>
  <Override PartName="/ppt/media/image4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3.png" ContentType="image/png"/>
  <Override PartName="/ppt/media/image8.png" ContentType="image/png"/>
  <Override PartName="/ppt/media/image23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720" y="360"/>
            <a:ext cx="10078200" cy="75585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CL" sz="4400" spc="-1" strike="noStrike">
                <a:latin typeface="Arial"/>
              </a:rPr>
              <a:t>Pulse para editar el formato del texto de título</a:t>
            </a:r>
            <a:endParaRPr b="0" lang="es-CL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latin typeface="Arial"/>
              </a:rPr>
              <a:t>Pulse para editar el formato de esquema del texto</a:t>
            </a:r>
            <a:endParaRPr b="0" lang="es-C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800" spc="-1" strike="noStrike">
                <a:latin typeface="Arial"/>
              </a:rPr>
              <a:t>Segundo nivel del esquema</a:t>
            </a:r>
            <a:endParaRPr b="0" lang="es-C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latin typeface="Arial"/>
              </a:rPr>
              <a:t>Tercer nivel del esquema</a:t>
            </a:r>
            <a:endParaRPr b="0" lang="es-C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000" spc="-1" strike="noStrike">
                <a:latin typeface="Arial"/>
              </a:rPr>
              <a:t>Cuarto nivel del esquema</a:t>
            </a:r>
            <a:endParaRPr b="0" lang="es-C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Quinto nivel del esquema</a:t>
            </a:r>
            <a:endParaRPr b="0" lang="es-C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Sexto nivel del esquema</a:t>
            </a:r>
            <a:endParaRPr b="0" lang="es-C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Séptimo nivel del esquema</a:t>
            </a:r>
            <a:endParaRPr b="0" lang="es-C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504000" y="50400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s-CL" sz="4800" spc="-1" strike="noStrike">
                <a:solidFill>
                  <a:srgbClr val="000000"/>
                </a:solidFill>
                <a:latin typeface="Arial"/>
                <a:ea typeface="DejaVu Sans"/>
              </a:rPr>
              <a:t>Clase Nº3 y 4</a:t>
            </a:r>
            <a:endParaRPr b="0" lang="es-CL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L" sz="4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CL" sz="4800" spc="-1" strike="noStrike">
                <a:solidFill>
                  <a:srgbClr val="000000"/>
                </a:solidFill>
                <a:latin typeface="Arial"/>
                <a:ea typeface="DejaVu Sans"/>
              </a:rPr>
              <a:t>5ºA</a:t>
            </a:r>
            <a:endParaRPr b="0" lang="es-CL" sz="4800" spc="-1" strike="noStrike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504000" y="1769040"/>
            <a:ext cx="9070560" cy="44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Educación Física y Salud</a:t>
            </a: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b="0" lang="es-CL" sz="3200" spc="-1" strike="noStrike">
              <a:latin typeface="Arial"/>
            </a:endParaRPr>
          </a:p>
          <a:p>
            <a:pPr marL="432000" indent="-32292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60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Flexibilidad y Resistencia</a:t>
            </a:r>
            <a:endParaRPr b="0" lang="es-CL" sz="6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6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6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Profesor Bernardo Valenzuela</a:t>
            </a:r>
            <a:endParaRPr b="0" lang="es-CL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504000" y="1769040"/>
            <a:ext cx="907056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2.- Estática</a:t>
            </a:r>
            <a:endParaRPr b="0" lang="es-CL" sz="3200" spc="-1" strike="noStrike">
              <a:latin typeface="Arial"/>
            </a:endParaRPr>
          </a:p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Es aquel trabajo de flexibilidad donde el o la estudiante debe realizar un estiramiento por si solo, manteniendo una posición por 20 a 30 segundos, estirando una o más porciones musculares.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504000" y="1769040"/>
            <a:ext cx="907056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3.-Pasiva o asistida</a:t>
            </a:r>
            <a:endParaRPr b="0" lang="es-CL" sz="3200" spc="-1" strike="noStrike">
              <a:latin typeface="Arial"/>
            </a:endParaRPr>
          </a:p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Se utiliza en deportes en movimientos específicos o en sesiones de terapias y rehabilitación, según la lesión o grupo muscular a recuperar. En este tipo de trabajos de flexibilidad, nos asiste un terapeuta o un implemento/maquina.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457200" y="1558800"/>
            <a:ext cx="907056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Ejercicios de flexibilidad para tren inferior y espalda lumbar o baja:</a:t>
            </a:r>
            <a:endParaRPr b="0" lang="es-CL" sz="2200" spc="-1" strike="noStrike"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2"/>
          <a:srcRect l="14662" t="13628" r="10668" b="13637"/>
          <a:stretch/>
        </p:blipFill>
        <p:spPr>
          <a:xfrm>
            <a:off x="914400" y="2057760"/>
            <a:ext cx="8399520" cy="479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2057400" y="301320"/>
            <a:ext cx="7517160" cy="84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4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04000" y="1143000"/>
            <a:ext cx="9070560" cy="500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Flexibilidad tren superior: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2"/>
          <a:srcRect l="2843" t="12954" r="0" b="9291"/>
          <a:stretch/>
        </p:blipFill>
        <p:spPr>
          <a:xfrm>
            <a:off x="457200" y="1829160"/>
            <a:ext cx="9371520" cy="525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504000" y="1769040"/>
            <a:ext cx="9070560" cy="516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Objetivos de la flexibilidad: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1.-Control postural.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2.-Preparación para el trabajo muscular.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3.-Recuperación-regeneración.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4.-Prevención de lesiones.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200" spc="-1" strike="noStrike"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04000" y="1769040"/>
            <a:ext cx="9070560" cy="484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Resistencia</a:t>
            </a:r>
            <a:endParaRPr b="0" lang="es-CL" sz="3200" spc="-1" strike="noStrike">
              <a:latin typeface="Arial"/>
            </a:endParaRPr>
          </a:p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Es aquella cualidad física básica que permite al ser humano realizar una actividad física o una acción motriz durante un tiempo extenso y sin pausas. También se define por la capacidad del cuerpo de soportar una resistencia externa (carga) durante un tiempo determinado y extenso.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504000" y="1769040"/>
            <a:ext cx="907056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Una persona presenta una resistencia optima cuando puede tolerar o soportar sin cansancio ni fatiga  un esfuerzo por largo tiempo. </a:t>
            </a:r>
            <a:endParaRPr b="0" lang="es-CL" sz="3200" spc="-1" strike="noStrike">
              <a:latin typeface="Arial"/>
            </a:endParaRPr>
          </a:p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También cuando un individuo puede soportar una actividad o trabajo por largo tiempo con presencia de cansancio o fatiga.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504000" y="1769040"/>
            <a:ext cx="907056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Una persona presenta una resistencia optima cuando puede tolerar o soportar sin cansancio ni fatiga  un esfuerzo por largo tiempo. </a:t>
            </a:r>
            <a:endParaRPr b="0" lang="es-CL" sz="3200" spc="-1" strike="noStrike">
              <a:latin typeface="Arial"/>
            </a:endParaRPr>
          </a:p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También cuando un individuo puede soportar una actividad o trabajo por largo tiempo con presencia de cansancio o fatiga.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504000" y="1769040"/>
            <a:ext cx="907056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Existen básicamente </a:t>
            </a:r>
            <a:r>
              <a:rPr b="1" lang="es-CL" sz="3200" spc="-1" strike="noStrike" u="sng">
                <a:solidFill>
                  <a:srgbClr val="000000"/>
                </a:solidFill>
                <a:highlight>
                  <a:srgbClr val="ffff00"/>
                </a:highlight>
                <a:uFillTx/>
                <a:latin typeface="Arial"/>
                <a:ea typeface="DejaVu Sans"/>
              </a:rPr>
              <a:t>2 tipos de resistencia.</a:t>
            </a: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 Estas principalmente difieren en la vía por la que se obtiene la energía, en la intensidad y en la duración.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¿Cuales son estos 2 tipos de resistencia?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529560" y="1813320"/>
            <a:ext cx="9070560" cy="50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1.- Resistencia Aerobica</a:t>
            </a: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b="0" lang="es-CL" sz="3200" spc="-1" strike="noStrike">
              <a:latin typeface="Arial"/>
            </a:endParaRPr>
          </a:p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 la capacidad del organismo soportar esfuerzos por un largo tiempo pero con intensidad media o  baja. Su principal fuente de energía son las grasas, carbohidratos y en menor medida las proteínas, gracias al oxigeno en sangre.</a:t>
            </a: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b="0" lang="es-CL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32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504000" y="1769040"/>
            <a:ext cx="9070560" cy="58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Reglas de cada clase</a:t>
            </a:r>
            <a:endParaRPr b="0" lang="es-CL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Lavar manos y cara, antes y despúes de la clase.</a:t>
            </a:r>
            <a:endParaRPr b="0" lang="es-CL" sz="1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Busca un lugar y posición cómoda para participar de la clase, preparando todos los materiales necesarios.</a:t>
            </a:r>
            <a:endParaRPr b="0" lang="es-CL" sz="1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Mantener micrófonos apagados.</a:t>
            </a:r>
            <a:endParaRPr b="0" lang="es-CL" sz="1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Mantener camaras encendidas o foto de perfil propia.</a:t>
            </a:r>
            <a:endParaRPr b="0" lang="es-CL" sz="1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Si tienes problemas de conexión apaga tu cámara pero permanece en la clase.</a:t>
            </a:r>
            <a:endParaRPr b="0" lang="es-CL" sz="1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Pedir la palabra o preguntas y dudas a través del chat.</a:t>
            </a:r>
            <a:endParaRPr b="0" lang="es-CL" sz="1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En el chat se hablan temas que EXCLUSIVAMENTE aludan a la clase o asignatura.</a:t>
            </a:r>
            <a:endParaRPr b="0" lang="es-CL" sz="1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DejaVu Sans"/>
              </a:rPr>
              <a:t>La clase tiene una duración máxima de una hora.</a:t>
            </a:r>
            <a:endParaRPr b="0" lang="es-CL" sz="18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504000" y="1769040"/>
            <a:ext cx="9070560" cy="440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2.- Resistencia Anaerobica</a:t>
            </a:r>
            <a:endParaRPr b="0" lang="es-CL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endParaRPr b="0" lang="es-CL" sz="3600" spc="-1" strike="noStrike">
              <a:latin typeface="Arial"/>
            </a:endParaRPr>
          </a:p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 la capacidad que nos permite realizar un esfuerzo durante el mayor tiempo posible pero con intensidad alta. Existe un déficit de oxigeno en sangre, por lo que se utiliza el ATP y el glucógeno como vía energética. Su duración máxima es de 3 minutos. </a:t>
            </a:r>
            <a:endParaRPr b="0" lang="es-CL" sz="3600" spc="-1" strike="noStrike"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04000" y="1769040"/>
            <a:ext cx="907056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Un ejemplo de resistencia aeróbica: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Prueba de 5000 metros planos (13 a 15 minutos de esfuerzo)</a:t>
            </a:r>
            <a:endParaRPr b="0" lang="es-CL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32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2"/>
          <a:stretch/>
        </p:blipFill>
        <p:spPr>
          <a:xfrm>
            <a:off x="1828800" y="3200400"/>
            <a:ext cx="6661440" cy="2741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504000" y="1769040"/>
            <a:ext cx="907056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Un ejemplo de resistencia anerobica: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solidFill>
                  <a:srgbClr val="000000"/>
                </a:solidFill>
                <a:latin typeface="Arial"/>
                <a:ea typeface="DejaVu Sans"/>
              </a:rPr>
              <a:t>Test de Burpee: Realizar la mayor cantidad de burpees en 60 segundos.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2286000" y="3200400"/>
            <a:ext cx="6171120" cy="3498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04000" y="1769040"/>
            <a:ext cx="9070560" cy="558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Preguntas de aprendizaje: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¿Que es la flexibilidad?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¿Cuantos tipos de trabajos de flexibilidad existen?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¿Para que sirve una flexibilidad optima? 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¿Qué es la resistencia?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¿Cuantos tipos de resistencia existen?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¿Cual es la diferencia entre cada uno de los tipos de resistencia?</a:t>
            </a:r>
            <a:endParaRPr b="0" lang="es-CL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32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4000" y="1769040"/>
            <a:ext cx="907056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1800" spc="-1" strike="noStrike">
              <a:latin typeface="Arial"/>
            </a:endParaRPr>
          </a:p>
          <a:p>
            <a:pPr marL="432000" indent="-32292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FIN DE LA CLASE!</a:t>
            </a:r>
            <a:endParaRPr b="0" lang="es-C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504000" y="1769040"/>
            <a:ext cx="9070560" cy="545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Repaso clase anterior</a:t>
            </a:r>
            <a:endParaRPr b="0" lang="es-CL" sz="3200" spc="-1" strike="noStrike">
              <a:latin typeface="Arial"/>
            </a:endParaRPr>
          </a:p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En la clase anterior vimos en mayor profundidad de analisis de concepto </a:t>
            </a:r>
            <a:r>
              <a:rPr b="1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Fuerza y Velocidad</a:t>
            </a: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, como cualidades físicas básicas. Es decir como parte de la preparación física general, aspecto importante para toda actividad física y deporte. Pero: </a:t>
            </a:r>
            <a:r>
              <a:rPr b="0" lang="es-CL" sz="3200" spc="-1" strike="noStrike">
                <a:solidFill>
                  <a:srgbClr val="eeeeee"/>
                </a:solidFill>
                <a:highlight>
                  <a:srgbClr val="ffff00"/>
                </a:highlight>
                <a:latin typeface="Arial"/>
                <a:ea typeface="DejaVu Sans"/>
              </a:rPr>
              <a:t>¿Qué es lo que entendemos de cada una?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504000" y="1769040"/>
            <a:ext cx="907056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Times New Roman"/>
                <a:ea typeface="AR PL ShanHeiSun Uni"/>
              </a:rPr>
              <a:t>Velocidad</a:t>
            </a:r>
            <a:endParaRPr b="0" lang="es-CL" sz="3200" spc="-1" strike="noStrike">
              <a:latin typeface="Arial"/>
            </a:endParaRPr>
          </a:p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latin typeface="Times New Roman"/>
                <a:ea typeface="AR PL ShanHeiSun Uni"/>
              </a:rPr>
              <a:t>Es la capacidad del cuerpo humano de desarrollar o llevar acabo una acción motriz (movimiento o conjunto de estos) en el menor tiempo posible.</a:t>
            </a:r>
            <a:endParaRPr b="0" lang="es-CL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b="0" lang="es-CL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latin typeface="Times New Roman"/>
                <a:ea typeface="AR PL ShanHeiSun Uni"/>
              </a:rPr>
              <a:t>Se puede determinar mediante </a:t>
            </a: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AR PL ShanHeiSun Uni"/>
              </a:rPr>
              <a:t>distancia recorrida en el menor tiempo posible</a:t>
            </a:r>
            <a:r>
              <a:rPr b="0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AR PL ShanHeiSun Uni"/>
              </a:rPr>
              <a:t>, </a:t>
            </a: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AR PL ShanHeiSun Uni"/>
              </a:rPr>
              <a:t>velocidad de reacción</a:t>
            </a:r>
            <a:r>
              <a:rPr b="0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AR PL ShanHeiSun Uni"/>
              </a:rPr>
              <a:t> frente a un estimulo  o la </a:t>
            </a: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AR PL ShanHeiSun Uni"/>
              </a:rPr>
              <a:t>realización de un gesto.</a:t>
            </a:r>
            <a:endParaRPr b="0" lang="es-CL" sz="28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504000" y="1769040"/>
            <a:ext cx="907056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Fuerza</a:t>
            </a:r>
            <a:endParaRPr b="0" lang="es-C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CL" sz="2800" spc="-1" strike="noStrike">
              <a:latin typeface="Arial"/>
            </a:endParaRPr>
          </a:p>
          <a:p>
            <a:pPr marL="432000" indent="-322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 la cualidad física que nos permite vencer una resistencia o un objeto externo, desplazando, levantando o moviendo del lugar, gracias a la contracción de nuestros músculos.</a:t>
            </a:r>
            <a:endParaRPr b="0" lang="es-CL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CL" sz="2200" spc="-1" strike="noStrike">
              <a:latin typeface="Arial"/>
            </a:endParaRPr>
          </a:p>
          <a:p>
            <a:pPr marL="432000" indent="-322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Cuando levantamos una carga u objeto de mucho peso solo una vez, sin tener la capacidad de levantar más veces, estamos hablando de </a:t>
            </a:r>
            <a:r>
              <a:rPr b="0" lang="es-CL" sz="2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fuerza máxima</a:t>
            </a:r>
            <a:endParaRPr b="0" lang="es-CL" sz="2200" spc="-1" strike="noStrike"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504000" y="1769040"/>
            <a:ext cx="907056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endParaRPr b="0" lang="es-CL" sz="1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Comenzamos la clase de hoy...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5486400" y="3200400"/>
            <a:ext cx="3427920" cy="3427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529560" y="1600200"/>
            <a:ext cx="9070560" cy="461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Flexibilidad</a:t>
            </a:r>
            <a:endParaRPr b="0" lang="es-CL" sz="3200" spc="-1" strike="noStrike">
              <a:latin typeface="Arial"/>
            </a:endParaRPr>
          </a:p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 la capacidad que permite a cada una de nuestras articulaciones moverse con rango amplio de movimiento.</a:t>
            </a:r>
            <a:endParaRPr b="0" lang="es-CL" sz="3200" spc="-1" strike="noStrike">
              <a:latin typeface="Arial"/>
            </a:endParaRPr>
          </a:p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Esta cualidad comienza a perderse a temprana edad si no se mantiene permanente actividad muscular que la aumente. Es decir, la elasticidad muscular es un factor </a:t>
            </a:r>
            <a:r>
              <a:rPr b="0" lang="es-CL" sz="3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importante en esta capacidad física.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504000" y="1769040"/>
            <a:ext cx="907056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En el ámbito de la educación física existen 3</a:t>
            </a:r>
            <a:r>
              <a:rPr b="1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 tipos de flexibilidad: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1.-</a:t>
            </a:r>
            <a:r>
              <a:rPr b="1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Dinámica.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2.-</a:t>
            </a:r>
            <a:r>
              <a:rPr b="1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Estática.</a:t>
            </a:r>
            <a:endParaRPr b="0" lang="es-CL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3.-</a:t>
            </a:r>
            <a:r>
              <a:rPr b="1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Pasiva o asistida.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2057400" y="301320"/>
            <a:ext cx="75171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Objetivo de Aprendizaje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504000" y="1769040"/>
            <a:ext cx="9070560" cy="462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 algn="ct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1.- Dinámica</a:t>
            </a:r>
            <a:endParaRPr b="0" lang="es-CL" sz="3200" spc="-1" strike="noStrike">
              <a:latin typeface="Arial"/>
            </a:endParaRPr>
          </a:p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Arial"/>
                <a:ea typeface="DejaVu Sans"/>
              </a:rPr>
              <a:t>Es aquel movimiento o conjunto de movimientos en el que se necesitan un número mínimo de repeticiones e intensidad para lograr un estiramiento muscular “activo”.</a:t>
            </a: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b="0" lang="es-CL" sz="3200" spc="-1" strike="noStrike"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389160" y="95400"/>
            <a:ext cx="1438560" cy="15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Application>LibreOffice/6.3.5.2$Linux_X86_64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2020-08-11T15:49:58Z</dcterms:created>
  <dc:creator/>
  <dc:description/>
  <dc:language>es-CL</dc:language>
  <cp:lastModifiedBy/>
  <dcterms:modified xsi:type="dcterms:W3CDTF">2020-08-19T13:05:28Z</dcterms:modified>
  <cp:revision>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