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1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entation.xml" ContentType="application/vnd.openxmlformats-officedocument.presentationml.presentation.main+xml"/>
  <Override PartName="/ppt/_rels/presentation.xml.rels" ContentType="application/vnd.openxmlformats-package.relationships+xml"/>
  <Override PartName="/ppt/media/image10.png" ContentType="image/png"/>
  <Override PartName="/ppt/media/image13.jpeg" ContentType="image/jpeg"/>
  <Override PartName="/ppt/media/image9.jpeg" ContentType="image/jpeg"/>
  <Override PartName="/ppt/media/image8.png" ContentType="image/png"/>
  <Override PartName="/ppt/media/image7.jpeg" ContentType="image/jpeg"/>
  <Override PartName="/ppt/media/image2.png" ContentType="image/png"/>
  <Override PartName="/ppt/media/image3.jpeg" ContentType="image/jpeg"/>
  <Override PartName="/ppt/media/image16.png" ContentType="image/png"/>
  <Override PartName="/ppt/media/image6.png" ContentType="image/png"/>
  <Override PartName="/ppt/media/image15.jpeg" ContentType="image/jpeg"/>
  <Override PartName="/ppt/media/image19.png" ContentType="image/png"/>
  <Override PartName="/ppt/media/image21.png" ContentType="image/png"/>
  <Override PartName="/ppt/media/image17.png" ContentType="image/png"/>
  <Override PartName="/ppt/media/image20.png" ContentType="image/png"/>
  <Override PartName="/ppt/media/image14.png" ContentType="image/png"/>
  <Override PartName="/ppt/media/image12.png" ContentType="image/png"/>
  <Override PartName="/ppt/media/image5.jpeg" ContentType="image/jpeg"/>
  <Override PartName="/ppt/media/image11.jpeg" ContentType="image/jpeg"/>
  <Override PartName="/ppt/media/image4.png" ContentType="image/png"/>
  <Override PartName="/ppt/media/image1.jpeg" ContentType="image/jpeg"/>
  <Override PartName="/ppt/media/image18.jpeg" ContentType="image/jpeg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7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6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11663362" cy="8243887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83200" y="328320"/>
            <a:ext cx="10496880" cy="1375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83200" y="1928520"/>
            <a:ext cx="10496880" cy="228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83200" y="4425840"/>
            <a:ext cx="10496880" cy="228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83200" y="328320"/>
            <a:ext cx="10496880" cy="1375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83200" y="1928520"/>
            <a:ext cx="5122440" cy="228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962320" y="1928520"/>
            <a:ext cx="5122440" cy="228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83200" y="4425840"/>
            <a:ext cx="5122440" cy="228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962320" y="4425840"/>
            <a:ext cx="5122440" cy="228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83200" y="328320"/>
            <a:ext cx="10496880" cy="1375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83200" y="1928520"/>
            <a:ext cx="3379680" cy="228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132080" y="1928520"/>
            <a:ext cx="3379680" cy="228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7681320" y="1928520"/>
            <a:ext cx="3379680" cy="228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83200" y="4425840"/>
            <a:ext cx="3379680" cy="228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132080" y="4425840"/>
            <a:ext cx="3379680" cy="228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7681320" y="4425840"/>
            <a:ext cx="3379680" cy="228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83200" y="328320"/>
            <a:ext cx="10496880" cy="1375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83200" y="1928520"/>
            <a:ext cx="10496880" cy="4780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83200" y="328320"/>
            <a:ext cx="10496880" cy="1375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83200" y="1928520"/>
            <a:ext cx="10496880" cy="4780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83200" y="328320"/>
            <a:ext cx="10496880" cy="1375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83200" y="1928520"/>
            <a:ext cx="5122440" cy="4780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962320" y="1928520"/>
            <a:ext cx="5122440" cy="4780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83200" y="328320"/>
            <a:ext cx="10496880" cy="1375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583200" y="328320"/>
            <a:ext cx="10496880" cy="63792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83200" y="328320"/>
            <a:ext cx="10496880" cy="1375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83200" y="1928520"/>
            <a:ext cx="5122440" cy="228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962320" y="1928520"/>
            <a:ext cx="5122440" cy="4780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83200" y="4425840"/>
            <a:ext cx="5122440" cy="228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83200" y="328320"/>
            <a:ext cx="10496880" cy="1375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83200" y="1928520"/>
            <a:ext cx="10496880" cy="4780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83200" y="328320"/>
            <a:ext cx="10496880" cy="1375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83200" y="1928520"/>
            <a:ext cx="5122440" cy="4780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962320" y="1928520"/>
            <a:ext cx="5122440" cy="228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962320" y="4425840"/>
            <a:ext cx="5122440" cy="228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83200" y="328320"/>
            <a:ext cx="10496880" cy="1375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83200" y="1928520"/>
            <a:ext cx="5122440" cy="228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962320" y="1928520"/>
            <a:ext cx="5122440" cy="228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83200" y="4425840"/>
            <a:ext cx="10496880" cy="228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83200" y="328320"/>
            <a:ext cx="10496880" cy="1375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83200" y="1928520"/>
            <a:ext cx="10496880" cy="228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83200" y="4425840"/>
            <a:ext cx="10496880" cy="228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83200" y="328320"/>
            <a:ext cx="10496880" cy="1375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83200" y="1928520"/>
            <a:ext cx="5122440" cy="228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962320" y="1928520"/>
            <a:ext cx="5122440" cy="228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83200" y="4425840"/>
            <a:ext cx="5122440" cy="228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5962320" y="4425840"/>
            <a:ext cx="5122440" cy="228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83200" y="328320"/>
            <a:ext cx="10496880" cy="1375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83200" y="1928520"/>
            <a:ext cx="3379680" cy="228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132080" y="1928520"/>
            <a:ext cx="3379680" cy="228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7681320" y="1928520"/>
            <a:ext cx="3379680" cy="228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583200" y="4425840"/>
            <a:ext cx="3379680" cy="228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132080" y="4425840"/>
            <a:ext cx="3379680" cy="228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7681320" y="4425840"/>
            <a:ext cx="3379680" cy="228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83200" y="328320"/>
            <a:ext cx="10496880" cy="1375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83200" y="1928520"/>
            <a:ext cx="10496880" cy="4780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83200" y="328320"/>
            <a:ext cx="10496880" cy="1375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83200" y="1928520"/>
            <a:ext cx="5122440" cy="4780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962320" y="1928520"/>
            <a:ext cx="5122440" cy="4780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83200" y="328320"/>
            <a:ext cx="10496880" cy="1375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83200" y="328320"/>
            <a:ext cx="10496880" cy="63792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83200" y="328320"/>
            <a:ext cx="10496880" cy="1375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83200" y="1928520"/>
            <a:ext cx="5122440" cy="228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962320" y="1928520"/>
            <a:ext cx="5122440" cy="4780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83200" y="4425840"/>
            <a:ext cx="5122440" cy="228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83200" y="328320"/>
            <a:ext cx="10496880" cy="1375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83200" y="1928520"/>
            <a:ext cx="5122440" cy="4780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962320" y="1928520"/>
            <a:ext cx="5122440" cy="228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962320" y="4425840"/>
            <a:ext cx="5122440" cy="228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83200" y="328320"/>
            <a:ext cx="10496880" cy="1375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83200" y="1928520"/>
            <a:ext cx="5122440" cy="228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962320" y="1928520"/>
            <a:ext cx="5122440" cy="228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83200" y="4425840"/>
            <a:ext cx="10496880" cy="228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83200" y="328320"/>
            <a:ext cx="10496880" cy="1375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s-CL" sz="1800" spc="-1" strike="noStrike">
                <a:latin typeface="Arial"/>
              </a:rPr>
              <a:t>Pulse para editar el formato del texto de título</a:t>
            </a:r>
            <a:endParaRPr b="0" lang="es-CL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82840" y="1928880"/>
            <a:ext cx="10496520" cy="4780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latin typeface="Arial"/>
              </a:rPr>
              <a:t>Pulse para editar el formato de esquema del texto</a:t>
            </a:r>
            <a:endParaRPr b="0" lang="es-CL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CL" sz="2800" spc="-1" strike="noStrike">
                <a:latin typeface="Arial"/>
              </a:rPr>
              <a:t>Segundo nivel del esquema</a:t>
            </a:r>
            <a:endParaRPr b="0" lang="es-CL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2400" spc="-1" strike="noStrike">
                <a:latin typeface="Arial"/>
              </a:rPr>
              <a:t>Tercer nivel del esquema</a:t>
            </a:r>
            <a:endParaRPr b="0" lang="es-CL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CL" sz="2000" spc="-1" strike="noStrike">
                <a:latin typeface="Arial"/>
              </a:rPr>
              <a:t>Cuarto nivel del esquema</a:t>
            </a:r>
            <a:endParaRPr b="0" lang="es-CL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2000" spc="-1" strike="noStrike">
                <a:latin typeface="Arial"/>
              </a:rPr>
              <a:t>Quinto nivel del esquema</a:t>
            </a:r>
            <a:endParaRPr b="0" lang="es-CL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2000" spc="-1" strike="noStrike">
                <a:latin typeface="Arial"/>
              </a:rPr>
              <a:t>Sexto nivel del esquema</a:t>
            </a:r>
            <a:endParaRPr b="0" lang="es-CL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2000" spc="-1" strike="noStrike">
                <a:latin typeface="Arial"/>
              </a:rPr>
              <a:t>Séptimo nivel del esquema</a:t>
            </a:r>
            <a:endParaRPr b="0" lang="es-CL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83200" y="328320"/>
            <a:ext cx="10496880" cy="1375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s-CL" sz="1800" spc="-1" strike="noStrike">
                <a:latin typeface="Arial"/>
              </a:rPr>
              <a:t>Pulse para editar el formato del texto de título</a:t>
            </a:r>
            <a:endParaRPr b="0" lang="es-CL" sz="18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83200" y="1928520"/>
            <a:ext cx="10496880" cy="4780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1800" spc="-1" strike="noStrike">
                <a:latin typeface="Arial"/>
              </a:rPr>
              <a:t>Pulse para editar el formato de esquema del texto</a:t>
            </a:r>
            <a:endParaRPr b="0" lang="es-CL" sz="1800" spc="-1" strike="noStrike">
              <a:latin typeface="Arial"/>
            </a:endParaRPr>
          </a:p>
          <a:p>
            <a:pPr lvl="1" marL="864000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CL" sz="1800" spc="-1" strike="noStrike">
                <a:latin typeface="Arial"/>
              </a:rPr>
              <a:t>Segundo nivel del esquema</a:t>
            </a:r>
            <a:endParaRPr b="0" lang="es-CL" sz="1800" spc="-1" strike="noStrike">
              <a:latin typeface="Arial"/>
            </a:endParaRPr>
          </a:p>
          <a:p>
            <a:pPr lvl="2" marL="1296000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1800" spc="-1" strike="noStrike">
                <a:latin typeface="Arial"/>
              </a:rPr>
              <a:t>Tercer nivel del esquema</a:t>
            </a:r>
            <a:endParaRPr b="0" lang="es-CL" sz="1800" spc="-1" strike="noStrike">
              <a:latin typeface="Arial"/>
            </a:endParaRPr>
          </a:p>
          <a:p>
            <a:pPr lvl="3" marL="1728000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CL" sz="1800" spc="-1" strike="noStrike">
                <a:latin typeface="Arial"/>
              </a:rPr>
              <a:t>Cuarto nivel del esquema</a:t>
            </a:r>
            <a:endParaRPr b="0" lang="es-CL" sz="1800" spc="-1" strike="noStrike">
              <a:latin typeface="Arial"/>
            </a:endParaRPr>
          </a:p>
          <a:p>
            <a:pPr lvl="4" marL="2160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1800" spc="-1" strike="noStrike">
                <a:latin typeface="Arial"/>
              </a:rPr>
              <a:t>Quinto nivel del esquema</a:t>
            </a:r>
            <a:endParaRPr b="0" lang="es-CL" sz="1800" spc="-1" strike="noStrike">
              <a:latin typeface="Arial"/>
            </a:endParaRPr>
          </a:p>
          <a:p>
            <a:pPr lvl="5" marL="2592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1800" spc="-1" strike="noStrike">
                <a:latin typeface="Arial"/>
              </a:rPr>
              <a:t>Sexto nivel del esquema</a:t>
            </a:r>
            <a:endParaRPr b="0" lang="es-CL" sz="1800" spc="-1" strike="noStrike">
              <a:latin typeface="Arial"/>
            </a:endParaRPr>
          </a:p>
          <a:p>
            <a:pPr lvl="6" marL="3024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1800" spc="-1" strike="noStrike">
                <a:latin typeface="Arial"/>
              </a:rPr>
              <a:t>Séptimo nivel del esquema</a:t>
            </a:r>
            <a:endParaRPr b="0" lang="es-CL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583200" y="328680"/>
            <a:ext cx="10496880" cy="1375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es-CL" sz="6400" spc="-1" strike="noStrike">
                <a:latin typeface="Arial"/>
              </a:rPr>
              <a:t>BIENVENIDOS!</a:t>
            </a:r>
            <a:endParaRPr b="0" lang="es-CL" sz="6400" spc="-1" strike="noStrike">
              <a:latin typeface="Arial"/>
            </a:endParaRPr>
          </a:p>
        </p:txBody>
      </p:sp>
      <p:sp>
        <p:nvSpPr>
          <p:cNvPr id="77" name="CustomShape 2"/>
          <p:cNvSpPr/>
          <p:nvPr/>
        </p:nvSpPr>
        <p:spPr>
          <a:xfrm>
            <a:off x="583200" y="394920"/>
            <a:ext cx="10496880" cy="7848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endParaRPr b="0" lang="es-CL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s-CL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s-CL" sz="4650" spc="-1" strike="noStrike">
                <a:solidFill>
                  <a:srgbClr val="ffffff"/>
                </a:solidFill>
                <a:latin typeface="Arial"/>
              </a:rPr>
              <a:t>Profesor Bernardo Valenzuela</a:t>
            </a:r>
            <a:endParaRPr b="0" lang="es-CL" sz="465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s-CL" sz="465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s-CL" sz="4650" spc="-1" strike="noStrike" u="sng">
                <a:solidFill>
                  <a:srgbClr val="ffffff"/>
                </a:solidFill>
                <a:uFillTx/>
                <a:latin typeface="Arial"/>
              </a:rPr>
              <a:t>Clase Nº1: Cualidades físicas básicas</a:t>
            </a:r>
            <a:endParaRPr b="0" lang="es-CL" sz="465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s-CL" sz="465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s-CL" sz="4650" spc="-1" strike="noStrike">
                <a:solidFill>
                  <a:srgbClr val="ffffff"/>
                </a:solidFill>
                <a:latin typeface="Arial"/>
              </a:rPr>
              <a:t>Objetivo de Aprendizaje 06 (OA)</a:t>
            </a:r>
            <a:endParaRPr b="0" lang="es-CL" sz="465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s-CL" sz="465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s-CL" sz="2200" spc="-1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Ejecutar actividades físicas de intensidad moderada a vigorosa que desarrollen la condición física por medio de la práctica de ejercicios de resistencia cardiovascular, fuerza, flexibilidad y velocidad, estableciendo metas de superación personal.</a:t>
            </a:r>
            <a:endParaRPr b="0" lang="es-CL" sz="2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s-CL" sz="2200" spc="-1" strike="noStrike">
              <a:latin typeface="Arial"/>
            </a:endParaRPr>
          </a:p>
        </p:txBody>
      </p:sp>
      <p:pic>
        <p:nvPicPr>
          <p:cNvPr id="78" name="" descr=""/>
          <p:cNvPicPr/>
          <p:nvPr/>
        </p:nvPicPr>
        <p:blipFill>
          <a:blip r:embed="rId2"/>
          <a:stretch/>
        </p:blipFill>
        <p:spPr>
          <a:xfrm>
            <a:off x="596520" y="104400"/>
            <a:ext cx="1652760" cy="20487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ustomShape 1"/>
          <p:cNvSpPr/>
          <p:nvPr/>
        </p:nvSpPr>
        <p:spPr>
          <a:xfrm>
            <a:off x="576000" y="1842840"/>
            <a:ext cx="10496880" cy="4780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18000"/>
          </a:bodyPr>
          <a:p>
            <a:pPr marL="432000" indent="-323640">
              <a:lnSpc>
                <a:spcPct val="100000"/>
              </a:lnSpc>
              <a:spcBef>
                <a:spcPts val="205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4650" spc="-1" strike="noStrike">
                <a:latin typeface="Arial"/>
              </a:rPr>
              <a:t>En resumen…</a:t>
            </a:r>
            <a:endParaRPr b="0" lang="es-CL" sz="465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205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4650" spc="-1" strike="noStrike">
                <a:solidFill>
                  <a:srgbClr val="c9211e"/>
                </a:solidFill>
                <a:latin typeface="Arial"/>
              </a:rPr>
              <a:t>Son 4 cualidades físicas </a:t>
            </a:r>
            <a:r>
              <a:rPr b="0" lang="es-CL" sz="4650" spc="-1" strike="noStrike" u="sng">
                <a:solidFill>
                  <a:srgbClr val="c9211e"/>
                </a:solidFill>
                <a:uFillTx/>
                <a:latin typeface="Arial"/>
              </a:rPr>
              <a:t>básicas (fuerza, resistencia, velocidad y flexibilidad).</a:t>
            </a:r>
            <a:endParaRPr b="0" lang="es-CL" sz="465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205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CL" sz="4650" spc="-1" strike="noStrike" u="sng">
                <a:solidFill>
                  <a:srgbClr val="c9211e"/>
                </a:solidFill>
                <a:highlight>
                  <a:srgbClr val="ff0000"/>
                </a:highlight>
                <a:uFillTx/>
                <a:latin typeface="Arial"/>
              </a:rPr>
              <a:t>La fuerza sirve para vencer una resistencia a través del trabajo muscular (empujar, tirar, levantar o mover).</a:t>
            </a:r>
            <a:endParaRPr b="0" lang="es-CL" sz="465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205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CL" sz="4650" spc="-1" strike="noStrike" u="sng">
                <a:solidFill>
                  <a:srgbClr val="c9211e"/>
                </a:solidFill>
                <a:highlight>
                  <a:srgbClr val="bbe33d"/>
                </a:highlight>
                <a:uFillTx/>
                <a:latin typeface="Arial"/>
              </a:rPr>
              <a:t>La resistencia (aeróbica) sirve para mantener una actividad por un tiempo largo (trotar 5 km, nadar, andar en bicicleta, etc).</a:t>
            </a:r>
            <a:endParaRPr b="0" lang="es-CL" sz="465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205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4650" spc="-1" strike="noStrike" u="sng">
                <a:solidFill>
                  <a:srgbClr val="c9211e"/>
                </a:solidFill>
                <a:highlight>
                  <a:srgbClr val="bbe33d"/>
                </a:highlight>
                <a:uFillTx/>
                <a:latin typeface="Arial"/>
              </a:rPr>
              <a:t>La velocidad corresponde a la ejecución de una acción motriz en el menor tiempo posible (muy poco mejorable por factores genéticos).</a:t>
            </a:r>
            <a:endParaRPr b="0" lang="es-CL" sz="465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205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4650" spc="-1" strike="noStrike" u="sng">
                <a:solidFill>
                  <a:srgbClr val="c9211e"/>
                </a:solidFill>
                <a:highlight>
                  <a:srgbClr val="bbe33d"/>
                </a:highlight>
                <a:uFillTx/>
                <a:latin typeface="Arial"/>
              </a:rPr>
              <a:t>La flexibilidad es la capacidad de mover nuestras extremidades y partes del cuerpo con el mayor rango de movimiento posible.</a:t>
            </a:r>
            <a:endParaRPr b="0" lang="es-CL" sz="4650" spc="-1" strike="noStrike">
              <a:latin typeface="Arial"/>
            </a:endParaRPr>
          </a:p>
        </p:txBody>
      </p:sp>
      <p:sp>
        <p:nvSpPr>
          <p:cNvPr id="105" name="CustomShape 2"/>
          <p:cNvSpPr/>
          <p:nvPr/>
        </p:nvSpPr>
        <p:spPr>
          <a:xfrm>
            <a:off x="2372040" y="235440"/>
            <a:ext cx="8704080" cy="1562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just">
              <a:lnSpc>
                <a:spcPct val="100000"/>
              </a:lnSpc>
            </a:pPr>
            <a:r>
              <a:rPr b="1" lang="es-CL" sz="2200" spc="-1" strike="noStrike">
                <a:highlight>
                  <a:srgbClr val="ffff00"/>
                </a:highlight>
                <a:latin typeface="Arial"/>
              </a:rPr>
              <a:t>OA 06:Ejecutar actividades físicas de intensidad moderada a vigorosa que desarrollen la condición física por medio de la práctica de ejercicios de resistencia cardiovascular, fuerza, flexibilidad y velocidad, estableciendo metas de superación personal.</a:t>
            </a:r>
            <a:endParaRPr b="0" lang="es-CL" sz="2200" spc="-1" strike="noStrike">
              <a:latin typeface="Arial"/>
            </a:endParaRPr>
          </a:p>
        </p:txBody>
      </p:sp>
      <p:pic>
        <p:nvPicPr>
          <p:cNvPr id="106" name="" descr=""/>
          <p:cNvPicPr/>
          <p:nvPr/>
        </p:nvPicPr>
        <p:blipFill>
          <a:blip r:embed="rId1"/>
          <a:stretch/>
        </p:blipFill>
        <p:spPr>
          <a:xfrm>
            <a:off x="360000" y="0"/>
            <a:ext cx="1652760" cy="172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583200" y="1928520"/>
            <a:ext cx="10496880" cy="4780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12000"/>
          </a:bodyPr>
          <a:p>
            <a:pPr marL="432000" indent="-323640">
              <a:lnSpc>
                <a:spcPct val="100000"/>
              </a:lnSpc>
              <a:spcBef>
                <a:spcPts val="205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CL" sz="4650" spc="-1" strike="noStrike">
                <a:latin typeface="Arial"/>
              </a:rPr>
              <a:t>IMPORTANTE!!</a:t>
            </a:r>
            <a:endParaRPr b="0" lang="es-CL" sz="465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055"/>
              </a:spcBef>
            </a:pPr>
            <a:endParaRPr b="0" lang="es-CL" sz="4650" spc="-1" strike="noStrike">
              <a:latin typeface="Arial"/>
            </a:endParaRPr>
          </a:p>
          <a:p>
            <a:pPr marL="432000" indent="-323640" algn="just">
              <a:lnSpc>
                <a:spcPct val="100000"/>
              </a:lnSpc>
              <a:spcBef>
                <a:spcPts val="205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CL" sz="4650" spc="-1" strike="noStrike">
                <a:latin typeface="Arial"/>
              </a:rPr>
              <a:t>Existen personas con mayor “facilidad” de mejorar una u otra capacidad física o incluso todas y eso está muy bien. Sin embargo lo más importante es que debemos entender que muchos no somos buenos para todo, pero si es seguro que todos somos buenos y talentosos para mejorar UNA capacidad o desarrollar UN TALENTO. Muchas veces no sabemos para que somos buenos y debemos descubrirlo. Por otra parte cuando vemos a una persona que tiene dificultades y le cuesta una cualidad o un trabajo en especifico, no debemos criticar o reírnos, si no apoyar y ayudar. El trabajo en equipo no es una cualidad física básica pero es una cualidad humana que puede mover al mundo.</a:t>
            </a:r>
            <a:endParaRPr b="0" lang="es-CL" sz="465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2055"/>
              </a:spcBef>
            </a:pPr>
            <a:endParaRPr b="0" lang="es-CL" sz="4650" spc="-1" strike="noStrike">
              <a:latin typeface="Arial"/>
            </a:endParaRPr>
          </a:p>
          <a:p>
            <a:pPr marL="432000" indent="-323640" algn="just">
              <a:lnSpc>
                <a:spcPct val="100000"/>
              </a:lnSpc>
              <a:spcBef>
                <a:spcPts val="205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CL" sz="4650" spc="-1" strike="noStrike">
                <a:latin typeface="Arial"/>
              </a:rPr>
              <a:t>                                                                                </a:t>
            </a:r>
            <a:r>
              <a:rPr b="1" lang="es-CL" sz="4650" spc="-1" strike="noStrike">
                <a:latin typeface="Arial"/>
              </a:rPr>
              <a:t>Muchas Gracias.</a:t>
            </a:r>
            <a:endParaRPr b="0" lang="es-CL" sz="4650" spc="-1" strike="noStrike">
              <a:latin typeface="Arial"/>
            </a:endParaRPr>
          </a:p>
        </p:txBody>
      </p:sp>
      <p:sp>
        <p:nvSpPr>
          <p:cNvPr id="108" name="CustomShape 2"/>
          <p:cNvSpPr/>
          <p:nvPr/>
        </p:nvSpPr>
        <p:spPr>
          <a:xfrm>
            <a:off x="2372040" y="235440"/>
            <a:ext cx="8704080" cy="1562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just">
              <a:lnSpc>
                <a:spcPct val="100000"/>
              </a:lnSpc>
            </a:pPr>
            <a:r>
              <a:rPr b="1" lang="es-CL" sz="2200" spc="-1" strike="noStrike">
                <a:highlight>
                  <a:srgbClr val="ffff00"/>
                </a:highlight>
                <a:latin typeface="Arial"/>
              </a:rPr>
              <a:t>OA 06:Ejecutar actividades físicas de intensidad moderada a vigorosa que desarrollen la condición física por medio de la práctica de ejercicios de resistencia cardiovascular, fuerza, flexibilidad y velocidad, estableciendo metas de superación personal.</a:t>
            </a:r>
            <a:endParaRPr b="0" lang="es-CL" sz="2200" spc="-1" strike="noStrike">
              <a:latin typeface="Arial"/>
            </a:endParaRPr>
          </a:p>
        </p:txBody>
      </p:sp>
      <p:pic>
        <p:nvPicPr>
          <p:cNvPr id="109" name="" descr=""/>
          <p:cNvPicPr/>
          <p:nvPr/>
        </p:nvPicPr>
        <p:blipFill>
          <a:blip r:embed="rId1"/>
          <a:stretch/>
        </p:blipFill>
        <p:spPr>
          <a:xfrm>
            <a:off x="360000" y="0"/>
            <a:ext cx="1652760" cy="172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2520000" y="174960"/>
            <a:ext cx="8560080" cy="1562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just">
              <a:lnSpc>
                <a:spcPct val="100000"/>
              </a:lnSpc>
            </a:pPr>
            <a:r>
              <a:rPr b="1" lang="es-CL" sz="2200" spc="-1" strike="noStrike">
                <a:highlight>
                  <a:srgbClr val="ffffff"/>
                </a:highlight>
                <a:latin typeface="Arial"/>
              </a:rPr>
              <a:t>OA 06: Ejecutar actividades físicas de intensidad moderada a vigorosa que desarrollen la condición física por medio de la práctica de ejercicios de resistencia cardiovascular, fuerza, flexibilidad y velocidad, estableciendo metas de superación personal.</a:t>
            </a:r>
            <a:endParaRPr b="0" lang="es-CL" sz="2200" spc="-1" strike="noStrike">
              <a:latin typeface="Arial"/>
            </a:endParaRPr>
          </a:p>
        </p:txBody>
      </p:sp>
      <p:sp>
        <p:nvSpPr>
          <p:cNvPr id="80" name="CustomShape 2"/>
          <p:cNvSpPr/>
          <p:nvPr/>
        </p:nvSpPr>
        <p:spPr>
          <a:xfrm>
            <a:off x="648000" y="2016000"/>
            <a:ext cx="10496880" cy="4477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94000"/>
          </a:bodyPr>
          <a:p>
            <a:pPr marL="432000" indent="-323640" algn="ctr">
              <a:lnSpc>
                <a:spcPct val="100000"/>
              </a:lnSpc>
              <a:spcBef>
                <a:spcPts val="205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CL" sz="4650" spc="-1" strike="noStrike">
                <a:highlight>
                  <a:srgbClr val="ffff00"/>
                </a:highlight>
                <a:latin typeface="Arial"/>
              </a:rPr>
              <a:t>REGLAS DE LA CLASE</a:t>
            </a:r>
            <a:endParaRPr b="0" lang="es-CL" sz="465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055"/>
              </a:spcBef>
            </a:pPr>
            <a:endParaRPr b="0" lang="es-CL" sz="4650" spc="-1" strike="noStrike">
              <a:latin typeface="Arial"/>
            </a:endParaRPr>
          </a:p>
          <a:p>
            <a:pPr marL="432000" indent="-323640" algn="ctr">
              <a:lnSpc>
                <a:spcPct val="100000"/>
              </a:lnSpc>
              <a:spcBef>
                <a:spcPts val="205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2800" spc="-1" strike="noStrike">
                <a:highlight>
                  <a:srgbClr val="cccccc"/>
                </a:highlight>
                <a:latin typeface="Arial"/>
              </a:rPr>
              <a:t>Mantén tu micrófono apagado.</a:t>
            </a:r>
            <a:endParaRPr b="0" lang="es-CL" sz="2800" spc="-1" strike="noStrike">
              <a:latin typeface="Arial"/>
            </a:endParaRPr>
          </a:p>
          <a:p>
            <a:pPr marL="432000" indent="-323640" algn="ctr">
              <a:lnSpc>
                <a:spcPct val="100000"/>
              </a:lnSpc>
              <a:spcBef>
                <a:spcPts val="205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2800" spc="-1" strike="noStrike">
                <a:highlight>
                  <a:srgbClr val="e8a202"/>
                </a:highlight>
                <a:latin typeface="Arial"/>
              </a:rPr>
              <a:t>Si tienes problemas de conexión, apaga tu cámara y permanece en la clase.</a:t>
            </a:r>
            <a:endParaRPr b="0" lang="es-CL" sz="2800" spc="-1" strike="noStrike">
              <a:latin typeface="Arial"/>
            </a:endParaRPr>
          </a:p>
          <a:p>
            <a:pPr marL="432000" indent="-323640" algn="ctr">
              <a:lnSpc>
                <a:spcPct val="100000"/>
              </a:lnSpc>
              <a:spcBef>
                <a:spcPts val="205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2800" spc="-1" strike="noStrike">
                <a:highlight>
                  <a:srgbClr val="bbe33d"/>
                </a:highlight>
                <a:latin typeface="Arial"/>
              </a:rPr>
              <a:t>Preguntas y dudas a través del chat de la plataforma.</a:t>
            </a:r>
            <a:endParaRPr b="0" lang="es-CL" sz="2800" spc="-1" strike="noStrike">
              <a:latin typeface="Arial"/>
            </a:endParaRPr>
          </a:p>
          <a:p>
            <a:pPr marL="432000" indent="-323640" algn="ctr">
              <a:lnSpc>
                <a:spcPct val="100000"/>
              </a:lnSpc>
              <a:spcBef>
                <a:spcPts val="205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2800" spc="-1" strike="noStrike">
                <a:highlight>
                  <a:srgbClr val="81d41a"/>
                </a:highlight>
                <a:latin typeface="Arial"/>
              </a:rPr>
              <a:t>Puntualidad para entrar a la clase y conectarse.</a:t>
            </a:r>
            <a:endParaRPr b="0" lang="es-CL" sz="2800" spc="-1" strike="noStrike">
              <a:latin typeface="Arial"/>
            </a:endParaRPr>
          </a:p>
        </p:txBody>
      </p:sp>
      <p:pic>
        <p:nvPicPr>
          <p:cNvPr id="81" name="" descr=""/>
          <p:cNvPicPr/>
          <p:nvPr/>
        </p:nvPicPr>
        <p:blipFill>
          <a:blip r:embed="rId2"/>
          <a:stretch/>
        </p:blipFill>
        <p:spPr>
          <a:xfrm>
            <a:off x="504000" y="72000"/>
            <a:ext cx="1652760" cy="172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3175200" y="2490840"/>
            <a:ext cx="6112440" cy="4780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38000"/>
          </a:bodyPr>
          <a:p>
            <a:pPr marL="432000" indent="-323640" algn="just">
              <a:lnSpc>
                <a:spcPct val="100000"/>
              </a:lnSpc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CL" sz="4650" spc="-1" strike="noStrike">
                <a:highlight>
                  <a:srgbClr val="ffff00"/>
                </a:highlight>
                <a:latin typeface="Arial"/>
              </a:rPr>
              <a:t>Consejos para ti:</a:t>
            </a:r>
            <a:endParaRPr b="0" lang="es-CL" sz="465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539"/>
              </a:spcBef>
            </a:pPr>
            <a:endParaRPr b="0" lang="es-CL" sz="4650" spc="-1" strike="noStrike">
              <a:latin typeface="Arial"/>
            </a:endParaRPr>
          </a:p>
          <a:p>
            <a:pPr marL="432000" indent="-3236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CL" sz="2800" spc="-1" strike="noStrike">
                <a:solidFill>
                  <a:srgbClr val="000000"/>
                </a:solidFill>
                <a:highlight>
                  <a:srgbClr val="ffff00"/>
                </a:highlight>
                <a:latin typeface="Libre Franklin"/>
                <a:ea typeface="Libre Franklin"/>
              </a:rPr>
              <a:t>Organiza un espacio del hogar</a:t>
            </a:r>
            <a:endParaRPr b="0" lang="es-CL" sz="2800" spc="-1" strike="noStrike">
              <a:latin typeface="Arial"/>
            </a:endParaRPr>
          </a:p>
          <a:p>
            <a:pPr marL="432000" indent="-3236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CL" sz="2800" spc="-1" strike="noStrike">
                <a:solidFill>
                  <a:srgbClr val="000000"/>
                </a:solidFill>
                <a:highlight>
                  <a:srgbClr val="ffff00"/>
                </a:highlight>
                <a:latin typeface="Libre Franklin"/>
                <a:ea typeface="Libre Franklin"/>
              </a:rPr>
              <a:t>para trabajar sin distraerte.</a:t>
            </a:r>
            <a:endParaRPr b="0" lang="es-CL" sz="2800" spc="-1" strike="noStrike">
              <a:latin typeface="Arial"/>
            </a:endParaRPr>
          </a:p>
          <a:p>
            <a:pPr marL="432000" indent="-3236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CL" sz="2800" spc="-1" strike="noStrike">
                <a:solidFill>
                  <a:srgbClr val="000000"/>
                </a:solidFill>
                <a:highlight>
                  <a:srgbClr val="ffff00"/>
                </a:highlight>
                <a:latin typeface="Libre Franklin"/>
                <a:ea typeface="Libre Franklin"/>
              </a:rPr>
              <a:t> </a:t>
            </a:r>
            <a:endParaRPr b="0" lang="es-CL" sz="2800" spc="-1" strike="noStrike">
              <a:latin typeface="Arial"/>
            </a:endParaRPr>
          </a:p>
          <a:p>
            <a:pPr marL="432000" indent="-3236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CL" sz="2800" spc="-1" strike="noStrike">
                <a:solidFill>
                  <a:srgbClr val="000000"/>
                </a:solidFill>
                <a:highlight>
                  <a:srgbClr val="ffff00"/>
                </a:highlight>
                <a:latin typeface="Libre Franklin"/>
                <a:ea typeface="Libre Franklin"/>
              </a:rPr>
              <a:t>Antes de comenzar a trabajar </a:t>
            </a:r>
            <a:endParaRPr b="0" lang="es-CL" sz="2800" spc="-1" strike="noStrike">
              <a:latin typeface="Arial"/>
            </a:endParaRPr>
          </a:p>
          <a:p>
            <a:pPr marL="432000" indent="-323640" algn="just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CL" sz="2800" spc="-1" strike="noStrike">
                <a:solidFill>
                  <a:srgbClr val="000000"/>
                </a:solidFill>
                <a:highlight>
                  <a:srgbClr val="ffff00"/>
                </a:highlight>
                <a:latin typeface="Libre Franklin"/>
                <a:ea typeface="Libre Franklin"/>
              </a:rPr>
              <a:t>segúrate de lavar tus manos</a:t>
            </a:r>
            <a:endParaRPr b="0" lang="es-CL" sz="2800" spc="-1" strike="noStrike">
              <a:latin typeface="Arial"/>
            </a:endParaRPr>
          </a:p>
          <a:p>
            <a:pPr marL="432000" indent="-323640" algn="just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CL" sz="2800" spc="-1" strike="noStrike">
                <a:solidFill>
                  <a:srgbClr val="000000"/>
                </a:solidFill>
                <a:highlight>
                  <a:srgbClr val="ffff00"/>
                </a:highlight>
                <a:latin typeface="Libre Franklin"/>
                <a:ea typeface="Libre Franklin"/>
              </a:rPr>
              <a:t>y de tener todo lo necesario: </a:t>
            </a:r>
            <a:endParaRPr b="0" lang="es-CL" sz="2800" spc="-1" strike="noStrike">
              <a:latin typeface="Arial"/>
            </a:endParaRPr>
          </a:p>
          <a:p>
            <a:pPr marL="432000" indent="-323640" algn="just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CL" sz="2800" spc="-1" strike="noStrike">
                <a:solidFill>
                  <a:srgbClr val="000000"/>
                </a:solidFill>
                <a:highlight>
                  <a:srgbClr val="ffff00"/>
                </a:highlight>
                <a:latin typeface="Libre Franklin"/>
                <a:ea typeface="Libre Franklin"/>
              </a:rPr>
              <a:t>libros, cuadernos, lápices, </a:t>
            </a:r>
            <a:endParaRPr b="0" lang="es-CL" sz="2800" spc="-1" strike="noStrike">
              <a:latin typeface="Arial"/>
            </a:endParaRPr>
          </a:p>
          <a:p>
            <a:pPr marL="432000" indent="-323640" algn="just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CL" sz="2800" spc="-1" strike="noStrike">
                <a:solidFill>
                  <a:srgbClr val="000000"/>
                </a:solidFill>
                <a:highlight>
                  <a:srgbClr val="ffff00"/>
                </a:highlight>
                <a:latin typeface="Libre Franklin"/>
                <a:ea typeface="Libre Franklin"/>
              </a:rPr>
              <a:t>goma, etc.   </a:t>
            </a:r>
            <a:endParaRPr b="0" lang="es-CL" sz="2800" spc="-1" strike="noStrike">
              <a:latin typeface="Arial"/>
            </a:endParaRPr>
          </a:p>
          <a:p>
            <a:pPr marL="432000" indent="-323640" algn="just">
              <a:lnSpc>
                <a:spcPct val="100000"/>
              </a:lnSpc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CL" sz="2800" spc="-1" strike="noStrike">
                <a:solidFill>
                  <a:srgbClr val="000000"/>
                </a:solidFill>
                <a:highlight>
                  <a:srgbClr val="ffff00"/>
                </a:highlight>
                <a:latin typeface="Libre Franklin"/>
                <a:ea typeface="Libre Franklin"/>
              </a:rPr>
              <a:t>Lo ideal es realizar tu actividad </a:t>
            </a:r>
            <a:endParaRPr b="0" lang="es-CL" sz="2800" spc="-1" strike="noStrike">
              <a:latin typeface="Arial"/>
            </a:endParaRPr>
          </a:p>
          <a:p>
            <a:pPr marL="432000" indent="-323640" algn="just">
              <a:lnSpc>
                <a:spcPct val="100000"/>
              </a:lnSpc>
              <a:spcBef>
                <a:spcPts val="205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CL" sz="2800" spc="-1" strike="noStrike">
                <a:solidFill>
                  <a:srgbClr val="000000"/>
                </a:solidFill>
                <a:highlight>
                  <a:srgbClr val="ffff00"/>
                </a:highlight>
                <a:latin typeface="Libre Franklin"/>
                <a:ea typeface="Libre Franklin"/>
              </a:rPr>
              <a:t>sentado y apoyado en una mesa.</a:t>
            </a:r>
            <a:endParaRPr b="0" lang="es-CL" sz="2800" spc="-1" strike="noStrike">
              <a:latin typeface="Arial"/>
            </a:endParaRPr>
          </a:p>
        </p:txBody>
      </p:sp>
      <p:sp>
        <p:nvSpPr>
          <p:cNvPr id="83" name="CustomShape 2"/>
          <p:cNvSpPr/>
          <p:nvPr/>
        </p:nvSpPr>
        <p:spPr>
          <a:xfrm>
            <a:off x="2516040" y="175320"/>
            <a:ext cx="8560080" cy="1562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just">
              <a:lnSpc>
                <a:spcPct val="100000"/>
              </a:lnSpc>
            </a:pPr>
            <a:r>
              <a:rPr b="1" lang="es-CL" sz="2200" spc="-1" strike="noStrike">
                <a:highlight>
                  <a:srgbClr val="ffffff"/>
                </a:highlight>
                <a:latin typeface="Arial"/>
              </a:rPr>
              <a:t>OA 06: Ejecutar actividades físicas de intensidad moderada a vigorosa que desarrollen la condición física por medio de la práctica de ejercicios de resistencia cardiovascular, fuerza, flexibilidad y velocidad, estableciendo metas de superación personal.</a:t>
            </a:r>
            <a:endParaRPr b="0" lang="es-CL" sz="2200" spc="-1" strike="noStrike">
              <a:latin typeface="Arial"/>
            </a:endParaRPr>
          </a:p>
        </p:txBody>
      </p:sp>
      <p:pic>
        <p:nvPicPr>
          <p:cNvPr id="84" name="" descr=""/>
          <p:cNvPicPr/>
          <p:nvPr/>
        </p:nvPicPr>
        <p:blipFill>
          <a:blip r:embed="rId2"/>
          <a:stretch/>
        </p:blipFill>
        <p:spPr>
          <a:xfrm>
            <a:off x="360000" y="0"/>
            <a:ext cx="1652760" cy="172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2376000" y="235080"/>
            <a:ext cx="8704080" cy="1562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just">
              <a:lnSpc>
                <a:spcPct val="100000"/>
              </a:lnSpc>
            </a:pPr>
            <a:r>
              <a:rPr b="1" lang="es-CL" sz="2200" spc="-1" strike="noStrike">
                <a:highlight>
                  <a:srgbClr val="ffff00"/>
                </a:highlight>
                <a:latin typeface="Arial"/>
              </a:rPr>
              <a:t>OA 06:Ejecutar actividades físicas de intensidad moderada a vigorosa que desarrollen la condición física por medio de la práctica de ejercicios de resistencia cardiovascular, fuerza, flexibilidad y velocidad, estableciendo metas de superación personal.</a:t>
            </a:r>
            <a:endParaRPr b="0" lang="es-CL" sz="2200" spc="-1" strike="noStrike">
              <a:latin typeface="Arial"/>
            </a:endParaRPr>
          </a:p>
        </p:txBody>
      </p:sp>
      <p:sp>
        <p:nvSpPr>
          <p:cNvPr id="86" name="CustomShape 2"/>
          <p:cNvSpPr/>
          <p:nvPr/>
        </p:nvSpPr>
        <p:spPr>
          <a:xfrm>
            <a:off x="2016000" y="1928520"/>
            <a:ext cx="9064080" cy="570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88000"/>
          </a:bodyPr>
          <a:p>
            <a:pPr marL="432000" indent="-323640">
              <a:lnSpc>
                <a:spcPct val="100000"/>
              </a:lnSpc>
              <a:spcBef>
                <a:spcPts val="205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CL" sz="4650" spc="-1" strike="noStrike">
                <a:highlight>
                  <a:srgbClr val="ffffff"/>
                </a:highlight>
                <a:latin typeface="Arial"/>
              </a:rPr>
              <a:t>¿Qué son las </a:t>
            </a:r>
            <a:r>
              <a:rPr b="1" lang="es-CL" sz="4650" spc="-1" strike="noStrike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cualidades físicas básicas?</a:t>
            </a:r>
            <a:endParaRPr b="0" lang="es-CL" sz="4650" spc="-1" strike="noStrike">
              <a:latin typeface="Arial"/>
            </a:endParaRPr>
          </a:p>
          <a:p>
            <a:pPr marL="432000" indent="-323640" algn="just">
              <a:lnSpc>
                <a:spcPct val="100000"/>
              </a:lnSpc>
              <a:spcBef>
                <a:spcPts val="205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CL" sz="4650" spc="-1" strike="noStrike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Se refiere a las capacidades que tiene cada ser humano para realizar todas las actividades físicas o deportivas. Estas capacidades pueden ser mejoradas por cualquier niño o adulto.</a:t>
            </a:r>
            <a:endParaRPr b="0" lang="es-CL" sz="465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055"/>
              </a:spcBef>
            </a:pPr>
            <a:endParaRPr b="0" lang="es-CL" sz="4650" spc="-1" strike="noStrike">
              <a:latin typeface="Arial"/>
            </a:endParaRPr>
          </a:p>
        </p:txBody>
      </p:sp>
      <p:pic>
        <p:nvPicPr>
          <p:cNvPr id="87" name="" descr=""/>
          <p:cNvPicPr/>
          <p:nvPr/>
        </p:nvPicPr>
        <p:blipFill>
          <a:blip r:embed="rId2"/>
          <a:stretch/>
        </p:blipFill>
        <p:spPr>
          <a:xfrm>
            <a:off x="432000" y="72000"/>
            <a:ext cx="1652760" cy="172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583200" y="1928520"/>
            <a:ext cx="10496880" cy="4780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3640">
              <a:lnSpc>
                <a:spcPct val="100000"/>
              </a:lnSpc>
              <a:spcBef>
                <a:spcPts val="205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CL" sz="4000" spc="-1" strike="noStrike" u="sng">
                <a:uFillTx/>
                <a:latin typeface="Arial"/>
              </a:rPr>
              <a:t>¿Cuales son las cualidades físicas básicas?</a:t>
            </a:r>
            <a:endParaRPr b="0" lang="es-CL" sz="40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205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CL" sz="4000" spc="-1" strike="noStrike">
                <a:latin typeface="Arial"/>
              </a:rPr>
              <a:t>Fuerza</a:t>
            </a:r>
            <a:endParaRPr b="0" lang="es-CL" sz="40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205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CL" sz="4000" spc="-1" strike="noStrike">
                <a:latin typeface="Arial"/>
              </a:rPr>
              <a:t>Resistencia</a:t>
            </a:r>
            <a:endParaRPr b="0" lang="es-CL" sz="40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205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CL" sz="4000" spc="-1" strike="noStrike">
                <a:latin typeface="Arial"/>
              </a:rPr>
              <a:t>Velocidad</a:t>
            </a:r>
            <a:endParaRPr b="0" lang="es-CL" sz="40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205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CL" sz="4000" spc="-1" strike="noStrike">
                <a:latin typeface="Arial"/>
              </a:rPr>
              <a:t>Flexibilidad</a:t>
            </a:r>
            <a:endParaRPr b="0" lang="es-CL" sz="4000" spc="-1" strike="noStrike">
              <a:latin typeface="Arial"/>
            </a:endParaRPr>
          </a:p>
        </p:txBody>
      </p:sp>
      <p:sp>
        <p:nvSpPr>
          <p:cNvPr id="89" name="CustomShape 2"/>
          <p:cNvSpPr/>
          <p:nvPr/>
        </p:nvSpPr>
        <p:spPr>
          <a:xfrm>
            <a:off x="2372040" y="235440"/>
            <a:ext cx="8704080" cy="1562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just">
              <a:lnSpc>
                <a:spcPct val="100000"/>
              </a:lnSpc>
            </a:pPr>
            <a:r>
              <a:rPr b="1" lang="es-CL" sz="2200" spc="-1" strike="noStrike">
                <a:latin typeface="Arial"/>
              </a:rPr>
              <a:t>OA 06:Ejecutar actividades físicas de intensidad moderada a vigorosa que desarrollen la condición física por medio de la práctica de ejercicios de resistencia cardiovascular, fuerza, flexibilidad y velocidad, estableciendo metas de superación personal.</a:t>
            </a:r>
            <a:endParaRPr b="0" lang="es-CL" sz="2200" spc="-1" strike="noStrike">
              <a:latin typeface="Arial"/>
            </a:endParaRPr>
          </a:p>
        </p:txBody>
      </p:sp>
      <p:pic>
        <p:nvPicPr>
          <p:cNvPr id="90" name="" descr=""/>
          <p:cNvPicPr/>
          <p:nvPr/>
        </p:nvPicPr>
        <p:blipFill>
          <a:blip r:embed="rId2"/>
          <a:stretch/>
        </p:blipFill>
        <p:spPr>
          <a:xfrm>
            <a:off x="360000" y="0"/>
            <a:ext cx="1652760" cy="172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583200" y="1928520"/>
            <a:ext cx="10496880" cy="4780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3640" algn="just">
              <a:lnSpc>
                <a:spcPct val="100000"/>
              </a:lnSpc>
              <a:spcBef>
                <a:spcPts val="205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CL" sz="4650" spc="-1" strike="noStrike">
                <a:highlight>
                  <a:srgbClr val="81d41a"/>
                </a:highlight>
                <a:latin typeface="Arial"/>
              </a:rPr>
              <a:t>Fuerza: Es la </a:t>
            </a:r>
            <a:r>
              <a:rPr b="1" lang="es-CL" sz="4650" spc="-1" strike="noStrike" u="sng">
                <a:solidFill>
                  <a:srgbClr val="000000"/>
                </a:solidFill>
                <a:highlight>
                  <a:srgbClr val="81d41a"/>
                </a:highlight>
                <a:uFillTx/>
                <a:latin typeface="Arial"/>
              </a:rPr>
              <a:t>capacidad</a:t>
            </a:r>
            <a:r>
              <a:rPr b="1" lang="es-CL" sz="4650" spc="-1" strike="noStrike">
                <a:solidFill>
                  <a:srgbClr val="000000"/>
                </a:solidFill>
                <a:highlight>
                  <a:srgbClr val="81d41a"/>
                </a:highlight>
                <a:latin typeface="Arial"/>
              </a:rPr>
              <a:t> que nos permite </a:t>
            </a:r>
            <a:r>
              <a:rPr b="1" lang="es-CL" sz="4650" spc="-1" strike="noStrike" u="sng">
                <a:solidFill>
                  <a:srgbClr val="000000"/>
                </a:solidFill>
                <a:highlight>
                  <a:srgbClr val="81d41a"/>
                </a:highlight>
                <a:uFillTx/>
                <a:latin typeface="Arial"/>
              </a:rPr>
              <a:t>oponernos y vencer</a:t>
            </a:r>
            <a:r>
              <a:rPr b="1" lang="es-CL" sz="4650" spc="-1" strike="noStrike">
                <a:solidFill>
                  <a:srgbClr val="000000"/>
                </a:solidFill>
                <a:highlight>
                  <a:srgbClr val="81d41a"/>
                </a:highlight>
                <a:latin typeface="Arial"/>
              </a:rPr>
              <a:t> a una resistencia a través de la </a:t>
            </a:r>
            <a:r>
              <a:rPr b="1" lang="es-CL" sz="4650" spc="-1" strike="noStrike" u="sng">
                <a:solidFill>
                  <a:srgbClr val="000000"/>
                </a:solidFill>
                <a:highlight>
                  <a:srgbClr val="81d41a"/>
                </a:highlight>
                <a:uFillTx/>
                <a:latin typeface="Arial"/>
              </a:rPr>
              <a:t>contracción de nuestros musculos.</a:t>
            </a:r>
            <a:endParaRPr b="0" lang="es-CL" sz="4650" spc="-1" strike="noStrike">
              <a:latin typeface="Arial"/>
            </a:endParaRPr>
          </a:p>
          <a:p>
            <a:pPr marL="432000" indent="-323640" algn="just">
              <a:lnSpc>
                <a:spcPct val="100000"/>
              </a:lnSpc>
              <a:spcBef>
                <a:spcPts val="205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CL" sz="4650" spc="-1" strike="noStrike">
                <a:solidFill>
                  <a:srgbClr val="000000"/>
                </a:solidFill>
                <a:highlight>
                  <a:srgbClr val="81d41a"/>
                </a:highlight>
                <a:latin typeface="Arial"/>
              </a:rPr>
              <a:t>Levantar, arrastrar o empujar un objeto son ejemplos de fuerza.</a:t>
            </a:r>
            <a:endParaRPr b="0" lang="es-CL" sz="4650" spc="-1" strike="noStrike">
              <a:latin typeface="Arial"/>
            </a:endParaRPr>
          </a:p>
        </p:txBody>
      </p:sp>
      <p:sp>
        <p:nvSpPr>
          <p:cNvPr id="92" name="CustomShape 2"/>
          <p:cNvSpPr/>
          <p:nvPr/>
        </p:nvSpPr>
        <p:spPr>
          <a:xfrm>
            <a:off x="2372040" y="235440"/>
            <a:ext cx="8704080" cy="1562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just">
              <a:lnSpc>
                <a:spcPct val="100000"/>
              </a:lnSpc>
            </a:pPr>
            <a:r>
              <a:rPr b="1" lang="es-CL" sz="2200" spc="-1" strike="noStrike">
                <a:highlight>
                  <a:srgbClr val="ffff00"/>
                </a:highlight>
                <a:latin typeface="Arial"/>
              </a:rPr>
              <a:t>OA 06:Ejecutar actividades físicas de intensidad moderada a vigorosa que desarrollen la condición física por medio de la práctica de ejercicios de resistencia cardiovascular, fuerza, flexibilidad y velocidad, estableciendo metas de superación personal.</a:t>
            </a:r>
            <a:endParaRPr b="0" lang="es-CL" sz="2200" spc="-1" strike="noStrike">
              <a:latin typeface="Arial"/>
            </a:endParaRPr>
          </a:p>
        </p:txBody>
      </p:sp>
      <p:pic>
        <p:nvPicPr>
          <p:cNvPr id="93" name="" descr=""/>
          <p:cNvPicPr/>
          <p:nvPr/>
        </p:nvPicPr>
        <p:blipFill>
          <a:blip r:embed="rId2"/>
          <a:stretch/>
        </p:blipFill>
        <p:spPr>
          <a:xfrm>
            <a:off x="360000" y="0"/>
            <a:ext cx="1652760" cy="172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583200" y="1928520"/>
            <a:ext cx="10496880" cy="4780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79000"/>
          </a:bodyPr>
          <a:p>
            <a:pPr marL="432000" indent="-323640" algn="just">
              <a:lnSpc>
                <a:spcPct val="100000"/>
              </a:lnSpc>
              <a:spcBef>
                <a:spcPts val="205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CL" sz="4650" spc="-1" strike="noStrike">
                <a:solidFill>
                  <a:srgbClr val="c9211e"/>
                </a:solidFill>
                <a:highlight>
                  <a:srgbClr val="dedce6"/>
                </a:highlight>
                <a:latin typeface="Arial"/>
              </a:rPr>
              <a:t>Resistencia aerobica: Es aquella capacidad que nos permite </a:t>
            </a:r>
            <a:r>
              <a:rPr b="1" lang="es-CL" sz="4650" spc="-1" strike="noStrike" u="sng">
                <a:solidFill>
                  <a:srgbClr val="c9211e"/>
                </a:solidFill>
                <a:highlight>
                  <a:srgbClr val="dedce6"/>
                </a:highlight>
                <a:uFillTx/>
                <a:latin typeface="Arial"/>
              </a:rPr>
              <a:t>realizar una actividad durante un  tiempo prolongrado o extenso y sin pausas.</a:t>
            </a:r>
            <a:endParaRPr b="0" lang="es-CL" sz="4650" spc="-1" strike="noStrike">
              <a:latin typeface="Arial"/>
            </a:endParaRPr>
          </a:p>
          <a:p>
            <a:pPr marL="432000" indent="-323640" algn="just">
              <a:lnSpc>
                <a:spcPct val="100000"/>
              </a:lnSpc>
              <a:spcBef>
                <a:spcPts val="205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CL" sz="4650" spc="-1" strike="noStrike">
                <a:solidFill>
                  <a:srgbClr val="c9211e"/>
                </a:solidFill>
                <a:highlight>
                  <a:srgbClr val="dedce6"/>
                </a:highlight>
                <a:latin typeface="Arial"/>
              </a:rPr>
              <a:t>Nadar, trotar y andar en bicicleta son ejemplos de esta capacidad básica.</a:t>
            </a:r>
            <a:endParaRPr b="0" lang="es-CL" sz="4650" spc="-1" strike="noStrike">
              <a:latin typeface="Arial"/>
            </a:endParaRPr>
          </a:p>
        </p:txBody>
      </p:sp>
      <p:sp>
        <p:nvSpPr>
          <p:cNvPr id="95" name="CustomShape 2"/>
          <p:cNvSpPr/>
          <p:nvPr/>
        </p:nvSpPr>
        <p:spPr>
          <a:xfrm>
            <a:off x="2372040" y="235440"/>
            <a:ext cx="8704080" cy="1562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just">
              <a:lnSpc>
                <a:spcPct val="100000"/>
              </a:lnSpc>
            </a:pPr>
            <a:r>
              <a:rPr b="1" lang="es-CL" sz="2200" spc="-1" strike="noStrike">
                <a:highlight>
                  <a:srgbClr val="ffff00"/>
                </a:highlight>
                <a:latin typeface="Arial"/>
              </a:rPr>
              <a:t>OA 06:Ejecutar actividades físicas de intensidad moderada a vigorosa que desarrollen la condición física por medio de la práctica de ejercicios de resistencia cardiovascular, fuerza, flexibilidad y velocidad, estableciendo metas de superación personal.</a:t>
            </a:r>
            <a:endParaRPr b="0" lang="es-CL" sz="2200" spc="-1" strike="noStrike">
              <a:latin typeface="Arial"/>
            </a:endParaRPr>
          </a:p>
        </p:txBody>
      </p:sp>
      <p:pic>
        <p:nvPicPr>
          <p:cNvPr id="96" name="" descr=""/>
          <p:cNvPicPr/>
          <p:nvPr/>
        </p:nvPicPr>
        <p:blipFill>
          <a:blip r:embed="rId2"/>
          <a:stretch/>
        </p:blipFill>
        <p:spPr>
          <a:xfrm>
            <a:off x="360000" y="0"/>
            <a:ext cx="1652760" cy="172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5832000" y="1928520"/>
            <a:ext cx="5248080" cy="4780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21000"/>
          </a:bodyPr>
          <a:p>
            <a:pPr marL="432000" indent="-323640" algn="just">
              <a:lnSpc>
                <a:spcPct val="100000"/>
              </a:lnSpc>
              <a:spcBef>
                <a:spcPts val="205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CL" sz="5400" spc="-1" strike="noStrike" u="sng">
                <a:highlight>
                  <a:srgbClr val="ffffff"/>
                </a:highlight>
                <a:uFillTx/>
                <a:latin typeface="Arial"/>
              </a:rPr>
              <a:t>Velocidad</a:t>
            </a:r>
            <a:r>
              <a:rPr b="1" lang="es-CL" sz="4650" spc="-1" strike="noStrike">
                <a:highlight>
                  <a:srgbClr val="ffffff"/>
                </a:highlight>
                <a:latin typeface="Arial"/>
              </a:rPr>
              <a:t>: Se refiere a </a:t>
            </a:r>
            <a:r>
              <a:rPr b="1" lang="es-CL" sz="4650" spc="-1" strike="noStrike" u="sng">
                <a:highlight>
                  <a:srgbClr val="ffffff"/>
                </a:highlight>
                <a:uFillTx/>
                <a:latin typeface="Arial"/>
              </a:rPr>
              <a:t>realizar ejercicios o acciones motrices en el menor tiempo posible.</a:t>
            </a:r>
            <a:r>
              <a:rPr b="1" lang="es-CL" sz="4650" spc="-1" strike="noStrike">
                <a:highlight>
                  <a:srgbClr val="ffffff"/>
                </a:highlight>
                <a:latin typeface="Arial"/>
              </a:rPr>
              <a:t> Es una capacidad muy particular, ya que a diferencia de las otras 3, es muy poco lo que puede mejorar.</a:t>
            </a:r>
            <a:endParaRPr b="0" lang="es-CL" sz="4650" spc="-1" strike="noStrike">
              <a:latin typeface="Arial"/>
            </a:endParaRPr>
          </a:p>
          <a:p>
            <a:pPr marL="432000" indent="-323640" algn="just">
              <a:lnSpc>
                <a:spcPct val="100000"/>
              </a:lnSpc>
              <a:spcBef>
                <a:spcPts val="205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CL" sz="4650" spc="-1" strike="noStrike">
                <a:highlight>
                  <a:srgbClr val="ffffff"/>
                </a:highlight>
                <a:latin typeface="Arial"/>
              </a:rPr>
              <a:t>Carreras de corta distancia y carrera con relevos son ejemplos de velocidad.</a:t>
            </a:r>
            <a:endParaRPr b="0" lang="es-CL" sz="4650" spc="-1" strike="noStrike">
              <a:latin typeface="Arial"/>
            </a:endParaRPr>
          </a:p>
        </p:txBody>
      </p:sp>
      <p:sp>
        <p:nvSpPr>
          <p:cNvPr id="98" name="CustomShape 2"/>
          <p:cNvSpPr/>
          <p:nvPr/>
        </p:nvSpPr>
        <p:spPr>
          <a:xfrm>
            <a:off x="2372040" y="235440"/>
            <a:ext cx="8704080" cy="1562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just">
              <a:lnSpc>
                <a:spcPct val="100000"/>
              </a:lnSpc>
            </a:pPr>
            <a:r>
              <a:rPr b="1" lang="es-CL" sz="2200" spc="-1" strike="noStrike">
                <a:highlight>
                  <a:srgbClr val="ffff00"/>
                </a:highlight>
                <a:latin typeface="Arial"/>
              </a:rPr>
              <a:t>OA 06:Ejecutar actividades físicas de intensidad moderada a vigorosa que desarrollen la condición física por medio de la práctica de ejercicios de resistencia cardiovascular, fuerza, flexibilidad y velocidad, estableciendo metas de superación personal.</a:t>
            </a:r>
            <a:endParaRPr b="0" lang="es-CL" sz="2200" spc="-1" strike="noStrike">
              <a:latin typeface="Arial"/>
            </a:endParaRPr>
          </a:p>
        </p:txBody>
      </p:sp>
      <p:pic>
        <p:nvPicPr>
          <p:cNvPr id="99" name="" descr=""/>
          <p:cNvPicPr/>
          <p:nvPr/>
        </p:nvPicPr>
        <p:blipFill>
          <a:blip r:embed="rId2"/>
          <a:stretch/>
        </p:blipFill>
        <p:spPr>
          <a:xfrm>
            <a:off x="360000" y="0"/>
            <a:ext cx="1652760" cy="1727640"/>
          </a:xfrm>
          <a:prstGeom prst="rect">
            <a:avLst/>
          </a:prstGeom>
          <a:ln>
            <a:noFill/>
          </a:ln>
        </p:spPr>
      </p:pic>
      <p:pic>
        <p:nvPicPr>
          <p:cNvPr id="100" name="" descr=""/>
          <p:cNvPicPr/>
          <p:nvPr/>
        </p:nvPicPr>
        <p:blipFill>
          <a:blip r:embed="rId3"/>
          <a:stretch/>
        </p:blipFill>
        <p:spPr>
          <a:xfrm>
            <a:off x="432000" y="1798200"/>
            <a:ext cx="5327640" cy="5111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72000" y="2016000"/>
            <a:ext cx="7991640" cy="541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42000"/>
          </a:bodyPr>
          <a:p>
            <a:pPr marL="432000" indent="-323640" algn="just">
              <a:lnSpc>
                <a:spcPct val="100000"/>
              </a:lnSpc>
              <a:spcBef>
                <a:spcPts val="205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CL" sz="4650" spc="-1" strike="noStrike" u="sng">
                <a:highlight>
                  <a:srgbClr val="eeeeee"/>
                </a:highlight>
                <a:uFillTx/>
                <a:latin typeface="Arial"/>
              </a:rPr>
              <a:t>Flexibilidad</a:t>
            </a:r>
            <a:r>
              <a:rPr b="1" lang="es-CL" sz="4650" spc="-1" strike="noStrike">
                <a:highlight>
                  <a:srgbClr val="eeeeee"/>
                </a:highlight>
                <a:latin typeface="Arial"/>
              </a:rPr>
              <a:t>:</a:t>
            </a:r>
            <a:r>
              <a:rPr b="1" lang="es-CL" sz="4650" spc="-1" strike="noStrike">
                <a:highlight>
                  <a:srgbClr val="ffff00"/>
                </a:highlight>
                <a:latin typeface="Arial"/>
              </a:rPr>
              <a:t>Capacidad de mover partes del cuerpo con una gran amplitud y libertad, sin riesgo de lesiones. La flexibilidad puede ser mayor en la medida que tejidos específicos nos lo permitan.</a:t>
            </a:r>
            <a:endParaRPr b="0" lang="es-CL" sz="4650" spc="-1" strike="noStrike">
              <a:latin typeface="Arial"/>
            </a:endParaRPr>
          </a:p>
          <a:p>
            <a:pPr marL="432000" indent="-323640" algn="just">
              <a:lnSpc>
                <a:spcPct val="100000"/>
              </a:lnSpc>
              <a:spcBef>
                <a:spcPts val="205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CL" sz="4650" spc="-1" strike="noStrike">
                <a:highlight>
                  <a:srgbClr val="ffff00"/>
                </a:highlight>
                <a:latin typeface="Arial"/>
              </a:rPr>
              <a:t>Deportes y actividades como el yoga y la gimnasia ritmica son ejemplos de esta cualidad física.</a:t>
            </a:r>
            <a:endParaRPr b="0" lang="es-CL" sz="4650" spc="-1" strike="noStrike">
              <a:latin typeface="Arial"/>
            </a:endParaRPr>
          </a:p>
        </p:txBody>
      </p:sp>
      <p:sp>
        <p:nvSpPr>
          <p:cNvPr id="102" name="CustomShape 2"/>
          <p:cNvSpPr/>
          <p:nvPr/>
        </p:nvSpPr>
        <p:spPr>
          <a:xfrm>
            <a:off x="2372040" y="235440"/>
            <a:ext cx="8704080" cy="1562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just">
              <a:lnSpc>
                <a:spcPct val="100000"/>
              </a:lnSpc>
            </a:pPr>
            <a:r>
              <a:rPr b="1" lang="es-CL" sz="2200" spc="-1" strike="noStrike">
                <a:highlight>
                  <a:srgbClr val="ffff00"/>
                </a:highlight>
                <a:latin typeface="Arial"/>
              </a:rPr>
              <a:t>OA 06:Ejecutar actividades físicas de intensidad moderada a vigorosa que desarrollen la condición física por medio de la práctica de ejercicios de resistencia cardiovascular, fuerza, flexibilidad y velocidad, estableciendo metas de superación personal.</a:t>
            </a:r>
            <a:endParaRPr b="0" lang="es-CL" sz="2200" spc="-1" strike="noStrike">
              <a:latin typeface="Arial"/>
            </a:endParaRPr>
          </a:p>
        </p:txBody>
      </p:sp>
      <p:pic>
        <p:nvPicPr>
          <p:cNvPr id="103" name="" descr=""/>
          <p:cNvPicPr/>
          <p:nvPr/>
        </p:nvPicPr>
        <p:blipFill>
          <a:blip r:embed="rId2"/>
          <a:stretch/>
        </p:blipFill>
        <p:spPr>
          <a:xfrm>
            <a:off x="360000" y="0"/>
            <a:ext cx="1652760" cy="172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</TotalTime>
  <Application>LibreOffice/6.3.5.2$Linux_X86_64 LibreOffice_project/30$Build-2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2020-07-28T23:48:25Z</dcterms:created>
  <dc:creator/>
  <dc:description/>
  <dc:language>es-CL</dc:language>
  <cp:lastModifiedBy/>
  <dcterms:modified xsi:type="dcterms:W3CDTF">2020-08-17T13:05:17Z</dcterms:modified>
  <cp:revision>5</cp:revision>
  <dc:subject/>
  <dc:title/>
</cp:coreProperties>
</file>