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3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4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_rels/presentation.xml.rels" ContentType="application/vnd.openxmlformats-package.relationships+xml"/>
  <Override PartName="/ppt/media/image9.png" ContentType="image/png"/>
  <Override PartName="/ppt/media/image10.png" ContentType="image/png"/>
  <Override PartName="/ppt/media/image8.png" ContentType="image/png"/>
  <Override PartName="/ppt/media/image7.png" ContentType="image/png"/>
  <Override PartName="/ppt/media/image11.png" ContentType="image/png"/>
  <Override PartName="/ppt/media/image6.png" ContentType="image/png"/>
  <Override PartName="/ppt/media/image2.jpeg" ContentType="image/jpeg"/>
  <Override PartName="/ppt/media/image1.png" ContentType="image/png"/>
  <Override PartName="/ppt/media/image21.png" ContentType="image/png"/>
  <Override PartName="/ppt/media/image5.png" ContentType="image/png"/>
  <Override PartName="/ppt/media/image3.png" ContentType="image/png"/>
  <Override PartName="/ppt/media/image23.png" ContentType="image/png"/>
  <Override PartName="/ppt/media/image18.png" ContentType="image/png"/>
  <Override PartName="/ppt/media/image19.png" ContentType="image/png"/>
  <Override PartName="/ppt/media/image22.png" ContentType="image/png"/>
  <Override PartName="/ppt/media/image16.png" ContentType="image/png"/>
  <Override PartName="/ppt/media/image17.png" ContentType="image/png"/>
  <Override PartName="/ppt/media/image20.png" ContentType="image/png"/>
  <Override PartName="/ppt/media/image14.png" ContentType="image/png"/>
  <Override PartName="/ppt/media/image15.png" ContentType="image/png"/>
  <Override PartName="/ppt/media/image13.png" ContentType="image/png"/>
  <Override PartName="/ppt/media/image12.png" ContentType="image/png"/>
  <Override PartName="/ppt/media/image4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80000" y="180000"/>
            <a:ext cx="9720000" cy="7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/>
            <a:endParaRPr b="1" lang="es-PE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260000"/>
            <a:ext cx="907164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550320"/>
            <a:ext cx="907164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80000" y="180000"/>
            <a:ext cx="9720000" cy="7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/>
            <a:endParaRPr b="1" lang="es-PE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26000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26000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55032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55032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80000" y="180000"/>
            <a:ext cx="9720000" cy="7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/>
            <a:endParaRPr b="1" lang="es-PE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260000"/>
            <a:ext cx="292068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260000"/>
            <a:ext cx="292068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260000"/>
            <a:ext cx="292068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550320"/>
            <a:ext cx="292068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550320"/>
            <a:ext cx="292068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550320"/>
            <a:ext cx="292068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80000" y="180000"/>
            <a:ext cx="9720000" cy="7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/>
            <a:endParaRPr b="1" lang="es-PE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260000"/>
            <a:ext cx="9071640" cy="438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PE" sz="3200" spc="-1" strike="noStrike">
              <a:solidFill>
                <a:srgbClr val="ffffff"/>
              </a:solidFill>
              <a:latin typeface="Source Sans Pro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80000" y="180000"/>
            <a:ext cx="9720000" cy="7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/>
            <a:endParaRPr b="1" lang="es-PE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260000"/>
            <a:ext cx="907164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80000" y="180000"/>
            <a:ext cx="9720000" cy="7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/>
            <a:endParaRPr b="1" lang="es-PE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260000"/>
            <a:ext cx="442692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260000"/>
            <a:ext cx="442692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80000" y="180000"/>
            <a:ext cx="9720000" cy="7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/>
            <a:endParaRPr b="1" lang="es-PE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80000" y="180000"/>
            <a:ext cx="9720000" cy="3338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PE" sz="3200" spc="-1" strike="noStrike">
              <a:solidFill>
                <a:srgbClr val="ffffff"/>
              </a:solidFill>
              <a:latin typeface="Source Sans Pro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80000" y="180000"/>
            <a:ext cx="9720000" cy="7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/>
            <a:endParaRPr b="1" lang="es-PE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26000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260000"/>
            <a:ext cx="442692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55032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80000" y="180000"/>
            <a:ext cx="9720000" cy="7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/>
            <a:endParaRPr b="1" lang="es-PE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260000"/>
            <a:ext cx="442692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26000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55032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80000" y="180000"/>
            <a:ext cx="9720000" cy="7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/>
            <a:endParaRPr b="1" lang="es-PE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26000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26000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550320"/>
            <a:ext cx="907164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180000" y="180000"/>
            <a:ext cx="9720000" cy="720000"/>
          </a:xfrm>
          <a:custGeom>
            <a:avLst/>
            <a:gdLst/>
            <a:ahLst/>
            <a:rect l="0" t="0" r="r" b="b"/>
            <a:pathLst>
              <a:path w="27002" h="2002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7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7"/>
                  <a:pt x="0" y="275"/>
                  <a:pt x="0" y="334"/>
                </a:cubicBezTo>
                <a:lnTo>
                  <a:pt x="0" y="1667"/>
                </a:lnTo>
                <a:lnTo>
                  <a:pt x="0" y="1668"/>
                </a:lnTo>
                <a:cubicBezTo>
                  <a:pt x="0" y="1726"/>
                  <a:pt x="15" y="1784"/>
                  <a:pt x="45" y="1834"/>
                </a:cubicBezTo>
                <a:cubicBezTo>
                  <a:pt x="74" y="1885"/>
                  <a:pt x="116" y="1927"/>
                  <a:pt x="167" y="1956"/>
                </a:cubicBezTo>
                <a:cubicBezTo>
                  <a:pt x="217" y="1986"/>
                  <a:pt x="275" y="2001"/>
                  <a:pt x="334" y="2001"/>
                </a:cubicBezTo>
                <a:lnTo>
                  <a:pt x="26667" y="2001"/>
                </a:lnTo>
                <a:lnTo>
                  <a:pt x="26668" y="2001"/>
                </a:lnTo>
                <a:cubicBezTo>
                  <a:pt x="26726" y="2001"/>
                  <a:pt x="26784" y="1986"/>
                  <a:pt x="26834" y="1956"/>
                </a:cubicBezTo>
                <a:cubicBezTo>
                  <a:pt x="26885" y="1927"/>
                  <a:pt x="26927" y="1885"/>
                  <a:pt x="26956" y="1834"/>
                </a:cubicBezTo>
                <a:cubicBezTo>
                  <a:pt x="26986" y="1784"/>
                  <a:pt x="27001" y="1726"/>
                  <a:pt x="27001" y="1668"/>
                </a:cubicBezTo>
                <a:lnTo>
                  <a:pt x="27001" y="333"/>
                </a:lnTo>
                <a:lnTo>
                  <a:pt x="27001" y="334"/>
                </a:lnTo>
                <a:lnTo>
                  <a:pt x="27001" y="334"/>
                </a:lnTo>
                <a:cubicBezTo>
                  <a:pt x="27001" y="275"/>
                  <a:pt x="26986" y="217"/>
                  <a:pt x="26956" y="167"/>
                </a:cubicBezTo>
                <a:cubicBezTo>
                  <a:pt x="26927" y="116"/>
                  <a:pt x="26885" y="74"/>
                  <a:pt x="26834" y="45"/>
                </a:cubicBezTo>
                <a:cubicBezTo>
                  <a:pt x="26784" y="15"/>
                  <a:pt x="26726" y="0"/>
                  <a:pt x="26668" y="0"/>
                </a:cubicBezTo>
                <a:lnTo>
                  <a:pt x="333" y="0"/>
                </a:lnTo>
              </a:path>
            </a:pathLst>
          </a:custGeom>
          <a:solidFill>
            <a:srgbClr val="333333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180000" y="180000"/>
            <a:ext cx="9720000" cy="7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/>
            <a:r>
              <a:rPr b="1" lang="es-PE" sz="2800" spc="-1" strike="noStrike">
                <a:solidFill>
                  <a:srgbClr val="ffffff"/>
                </a:solidFill>
                <a:latin typeface="Source Sans Pro Black"/>
              </a:rPr>
              <a:t>Pulse para editar el formato del texto de título</a:t>
            </a:r>
            <a:endParaRPr b="1" lang="es-PE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504000" y="1260000"/>
            <a:ext cx="907164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600" spc="-1" strike="noStrike">
                <a:latin typeface="Tahoma"/>
              </a:rPr>
              <a:t>Pulse para editar el formato de esquema del texto</a:t>
            </a:r>
            <a:endParaRPr b="0" lang="es-PE" sz="2600" spc="-1" strike="noStrike">
              <a:latin typeface="Tahoma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400" spc="-1" strike="noStrike">
                <a:latin typeface="Tahoma"/>
              </a:rPr>
              <a:t>Segundo nivel del esquema</a:t>
            </a:r>
            <a:endParaRPr b="0" lang="es-PE" sz="2400" spc="-1" strike="noStrike">
              <a:latin typeface="Tahoma"/>
            </a:endParaRPr>
          </a:p>
          <a:p>
            <a:pPr lvl="2" marL="1296000" indent="-288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PE" sz="2400" spc="-1" strike="noStrike">
                <a:latin typeface="Tahoma"/>
              </a:rPr>
              <a:t>Tercer nivel del esquema</a:t>
            </a:r>
            <a:endParaRPr b="0" lang="es-PE" sz="2400" spc="-1" strike="noStrike">
              <a:latin typeface="Tahoma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000" spc="-1" strike="noStrike">
                <a:latin typeface="Tahoma"/>
              </a:rPr>
              <a:t>Cuarto nivel del esquema</a:t>
            </a:r>
            <a:endParaRPr b="0" lang="es-PE" sz="2000" spc="-1" strike="noStrike">
              <a:latin typeface="Tahoma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PE" sz="2000" spc="-1" strike="noStrike">
                <a:latin typeface="Tahoma"/>
              </a:rPr>
              <a:t>Quinto nivel del esquema</a:t>
            </a:r>
            <a:endParaRPr b="0" lang="es-PE" sz="2000" spc="-1" strike="noStrike">
              <a:latin typeface="Tahoma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000" spc="-1" strike="noStrike">
                <a:latin typeface="Tahoma"/>
              </a:rPr>
              <a:t>Sexto nivel del esquema</a:t>
            </a:r>
            <a:endParaRPr b="0" lang="es-PE" sz="2000" spc="-1" strike="noStrike">
              <a:latin typeface="Tahoma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000" spc="-1" strike="noStrike">
                <a:latin typeface="Tahoma"/>
              </a:rPr>
              <a:t>Séptimo nivel del esquema</a:t>
            </a:r>
            <a:endParaRPr b="0" lang="es-PE" sz="2000" spc="-1" strike="noStrike">
              <a:latin typeface="Tahoma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s-PE" sz="1400" spc="-1" strike="noStrike">
                <a:latin typeface="Times New Roman"/>
              </a:rPr>
              <a:t>&lt;pie de página&gt;</a:t>
            </a:r>
            <a:endParaRPr b="0" lang="es-PE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972E0723-C394-473B-8310-C5A7C45AC676}" type="slidenum">
              <a:rPr b="0" lang="es-PE" sz="1400" spc="-1" strike="noStrike">
                <a:latin typeface="Times New Roman"/>
              </a:rPr>
              <a:t>&lt;número&gt;</a:t>
            </a:fld>
            <a:endParaRPr b="0" lang="es-PE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468360" y="1530720"/>
            <a:ext cx="9071640" cy="6592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s-PE" sz="3200" spc="-1" strike="noStrike">
                <a:solidFill>
                  <a:srgbClr val="000000"/>
                </a:solidFill>
                <a:highlight>
                  <a:srgbClr val="ffff00"/>
                </a:highlight>
                <a:latin typeface="Source Sans Pro"/>
              </a:rPr>
              <a:t>¡BIENVENIDOS!</a:t>
            </a:r>
            <a:endParaRPr b="0" lang="es-PE" sz="3200" spc="-1" strike="noStrike">
              <a:solidFill>
                <a:srgbClr val="ffffff"/>
              </a:solidFill>
              <a:latin typeface="Source Sans Pro"/>
            </a:endParaRPr>
          </a:p>
          <a:p>
            <a:pPr algn="ctr"/>
            <a:endParaRPr b="0" lang="es-PE" sz="3200" spc="-1" strike="noStrike">
              <a:solidFill>
                <a:srgbClr val="ffffff"/>
              </a:solidFill>
              <a:latin typeface="Source Sans Pro"/>
            </a:endParaRPr>
          </a:p>
          <a:p>
            <a:pPr algn="ctr"/>
            <a:r>
              <a:rPr b="1" lang="es-PE" sz="3200" spc="-1" strike="noStrike">
                <a:solidFill>
                  <a:srgbClr val="000000"/>
                </a:solidFill>
                <a:highlight>
                  <a:srgbClr val="ffff00"/>
                </a:highlight>
                <a:latin typeface="Source Sans Pro"/>
              </a:rPr>
              <a:t>	</a:t>
            </a:r>
            <a:r>
              <a:rPr b="1" lang="es-PE" sz="3200" spc="-1" strike="noStrike">
                <a:solidFill>
                  <a:srgbClr val="000000"/>
                </a:solidFill>
                <a:highlight>
                  <a:srgbClr val="ffff00"/>
                </a:highlight>
                <a:latin typeface="Source Sans Pro"/>
              </a:rPr>
              <a:t>Profesor Bernardo Valenzuela</a:t>
            </a:r>
            <a:endParaRPr b="0" lang="es-PE" sz="3200" spc="-1" strike="noStrike">
              <a:solidFill>
                <a:srgbClr val="ffffff"/>
              </a:solidFill>
              <a:latin typeface="Source Sans Pro"/>
            </a:endParaRPr>
          </a:p>
          <a:p>
            <a:pPr algn="ctr"/>
            <a:endParaRPr b="0" lang="es-PE" sz="3200" spc="-1" strike="noStrike">
              <a:solidFill>
                <a:srgbClr val="ffffff"/>
              </a:solidFill>
              <a:latin typeface="Source Sans Pro"/>
            </a:endParaRPr>
          </a:p>
          <a:p>
            <a:pPr algn="ctr"/>
            <a:r>
              <a:rPr b="1" lang="es-PE" sz="3200" spc="-1" strike="noStrike">
                <a:solidFill>
                  <a:srgbClr val="000000"/>
                </a:solidFill>
                <a:highlight>
                  <a:srgbClr val="ffff00"/>
                </a:highlight>
                <a:latin typeface="Source Sans Pro"/>
              </a:rPr>
              <a:t>Clase Nº1 Educación física</a:t>
            </a:r>
            <a:endParaRPr b="0" lang="es-PE" sz="3200" spc="-1" strike="noStrike">
              <a:solidFill>
                <a:srgbClr val="ffffff"/>
              </a:solidFill>
              <a:latin typeface="Source Sans Pro"/>
            </a:endParaRPr>
          </a:p>
          <a:p>
            <a:pPr algn="ctr"/>
            <a:endParaRPr b="0" lang="es-PE" sz="3200" spc="-1" strike="noStrike">
              <a:solidFill>
                <a:srgbClr val="ffffff"/>
              </a:solidFill>
              <a:latin typeface="Source Sans Pro"/>
            </a:endParaRPr>
          </a:p>
          <a:p>
            <a:pPr algn="ctr"/>
            <a:r>
              <a:rPr b="1" lang="es-PE" sz="3200" spc="-1" strike="noStrike">
                <a:solidFill>
                  <a:srgbClr val="000000"/>
                </a:solidFill>
                <a:highlight>
                  <a:srgbClr val="ffff00"/>
                </a:highlight>
                <a:latin typeface="Source Sans Pro"/>
              </a:rPr>
              <a:t>Unidad III: Deporte y Danza</a:t>
            </a:r>
            <a:endParaRPr b="0" lang="es-PE" sz="3200" spc="-1" strike="noStrike">
              <a:solidFill>
                <a:srgbClr val="ffffff"/>
              </a:solidFill>
              <a:latin typeface="Source Sans Pro"/>
            </a:endParaRPr>
          </a:p>
          <a:p>
            <a:pPr algn="ctr"/>
            <a:endParaRPr b="0" lang="es-PE" sz="3200" spc="-1" strike="noStrike">
              <a:solidFill>
                <a:srgbClr val="ffffff"/>
              </a:solidFill>
              <a:latin typeface="Source Sans Pro"/>
            </a:endParaRPr>
          </a:p>
          <a:p>
            <a:pPr algn="just"/>
            <a:r>
              <a:rPr b="1" lang="es-PE" sz="1600" spc="-1" strike="noStrike" u="sng">
                <a:solidFill>
                  <a:srgbClr val="000000"/>
                </a:solidFill>
                <a:highlight>
                  <a:srgbClr val="ffff00"/>
                </a:highlight>
                <a:uFillTx/>
                <a:latin typeface="Times New Roman"/>
              </a:rPr>
              <a:t>OA 03: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0" lang="es-PE" sz="1600" spc="-1" strike="noStrike">
              <a:solidFill>
                <a:srgbClr val="ffffff"/>
              </a:solidFill>
              <a:latin typeface="Source Sans Pro"/>
            </a:endParaRPr>
          </a:p>
          <a:p>
            <a:pPr algn="just"/>
            <a:endParaRPr b="0" lang="es-PE" sz="1600" spc="-1" strike="noStrike">
              <a:solidFill>
                <a:srgbClr val="ffffff"/>
              </a:solidFill>
              <a:latin typeface="Source Sans Pro"/>
            </a:endParaRPr>
          </a:p>
          <a:p>
            <a:pPr algn="ctr"/>
            <a:endParaRPr b="0" lang="es-PE" sz="1600" spc="-1" strike="noStrike">
              <a:solidFill>
                <a:srgbClr val="ffffff"/>
              </a:solidFill>
              <a:latin typeface="Source Sans Pro"/>
            </a:endParaRPr>
          </a:p>
          <a:p>
            <a:pPr algn="ctr"/>
            <a:endParaRPr b="0" lang="es-PE" sz="1600" spc="-1" strike="noStrike">
              <a:solidFill>
                <a:srgbClr val="ffffff"/>
              </a:solidFill>
              <a:latin typeface="Source Sans Pro"/>
            </a:endParaRPr>
          </a:p>
          <a:p>
            <a:pPr algn="ctr"/>
            <a:endParaRPr b="0" lang="es-PE" sz="1600" spc="-1" strike="noStrike">
              <a:solidFill>
                <a:srgbClr val="ffffff"/>
              </a:solidFill>
              <a:latin typeface="Source Sans Pro"/>
            </a:endParaRPr>
          </a:p>
        </p:txBody>
      </p:sp>
      <p:pic>
        <p:nvPicPr>
          <p:cNvPr id="42" name="" descr=""/>
          <p:cNvPicPr/>
          <p:nvPr/>
        </p:nvPicPr>
        <p:blipFill>
          <a:blip r:embed="rId2"/>
          <a:stretch/>
        </p:blipFill>
        <p:spPr>
          <a:xfrm>
            <a:off x="360000" y="180000"/>
            <a:ext cx="1428480" cy="140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1800000" y="203400"/>
            <a:ext cx="7920000" cy="1518840"/>
          </a:xfrm>
          <a:prstGeom prst="rect">
            <a:avLst/>
          </a:prstGeom>
          <a:solidFill>
            <a:srgbClr val="4c4c4c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r"/>
            <a:r>
              <a:rPr b="1" lang="es-PE" sz="1600" spc="-1" strike="noStrike" u="sng">
                <a:solidFill>
                  <a:srgbClr val="ffffff"/>
                </a:solidFill>
                <a:uFillTx/>
                <a:latin typeface="Times New Roman"/>
              </a:rPr>
              <a:t>OA 03: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1" lang="es-PE" sz="16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71" name="TextShape 2"/>
          <p:cNvSpPr txBox="1"/>
          <p:nvPr/>
        </p:nvSpPr>
        <p:spPr>
          <a:xfrm>
            <a:off x="504000" y="1800000"/>
            <a:ext cx="9216000" cy="539388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PE" sz="2600" spc="-1" strike="noStrike">
                <a:highlight>
                  <a:srgbClr val="ffff00"/>
                </a:highlight>
                <a:latin typeface="Tahoma"/>
              </a:rPr>
              <a:t>2.- Resistencia (cardiovascular):</a:t>
            </a:r>
            <a:r>
              <a:rPr b="0" lang="es-PE" sz="2600" spc="-1" strike="noStrike">
                <a:highlight>
                  <a:srgbClr val="ffff00"/>
                </a:highlight>
                <a:latin typeface="Tahoma"/>
              </a:rPr>
              <a:t> Es la capacidad de realizar un ejercicio de forma optima y eficiente, durante el mayor tiempo posible.</a:t>
            </a:r>
            <a:endParaRPr b="0" lang="es-PE" sz="2600" spc="-1" strike="noStrike">
              <a:latin typeface="Tahoma"/>
            </a:endParaRPr>
          </a:p>
        </p:txBody>
      </p:sp>
      <p:pic>
        <p:nvPicPr>
          <p:cNvPr id="72" name="" descr=""/>
          <p:cNvPicPr/>
          <p:nvPr/>
        </p:nvPicPr>
        <p:blipFill>
          <a:blip r:embed="rId1"/>
          <a:stretch/>
        </p:blipFill>
        <p:spPr>
          <a:xfrm>
            <a:off x="360000" y="180360"/>
            <a:ext cx="1428480" cy="1409400"/>
          </a:xfrm>
          <a:prstGeom prst="rect">
            <a:avLst/>
          </a:prstGeom>
          <a:ln>
            <a:noFill/>
          </a:ln>
        </p:spPr>
      </p:pic>
      <p:pic>
        <p:nvPicPr>
          <p:cNvPr id="73" name="" descr=""/>
          <p:cNvPicPr/>
          <p:nvPr/>
        </p:nvPicPr>
        <p:blipFill>
          <a:blip r:embed="rId2"/>
          <a:stretch/>
        </p:blipFill>
        <p:spPr>
          <a:xfrm>
            <a:off x="1533600" y="3240000"/>
            <a:ext cx="7286400" cy="3476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1800000" y="203400"/>
            <a:ext cx="7920000" cy="1518840"/>
          </a:xfrm>
          <a:prstGeom prst="rect">
            <a:avLst/>
          </a:prstGeom>
          <a:solidFill>
            <a:srgbClr val="4c4c4c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r"/>
            <a:r>
              <a:rPr b="1" lang="es-PE" sz="1600" spc="-1" strike="noStrike" u="sng">
                <a:solidFill>
                  <a:srgbClr val="ffffff"/>
                </a:solidFill>
                <a:uFillTx/>
                <a:latin typeface="Times New Roman"/>
              </a:rPr>
              <a:t>OA 03: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1" lang="es-PE" sz="16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75" name="TextShape 2"/>
          <p:cNvSpPr txBox="1"/>
          <p:nvPr/>
        </p:nvSpPr>
        <p:spPr>
          <a:xfrm>
            <a:off x="504000" y="1800000"/>
            <a:ext cx="4536000" cy="539388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PE" sz="2600" spc="-1" strike="noStrike" u="sng">
                <a:solidFill>
                  <a:srgbClr val="ffff6d"/>
                </a:solidFill>
                <a:uFillTx/>
                <a:latin typeface="Tahoma"/>
              </a:rPr>
              <a:t>3.- Velocidad:</a:t>
            </a:r>
            <a:r>
              <a:rPr b="0" lang="es-PE" sz="2600" spc="-1" strike="noStrike">
                <a:solidFill>
                  <a:srgbClr val="ffff6d"/>
                </a:solidFill>
                <a:latin typeface="Tahoma"/>
              </a:rPr>
              <a:t> Es la capacidad que tiene nuestro cuerpo de realizar una acción motriz o movimiento en el menor tiempo posible, aplicando economía de esfuerzos. Esta cualidad física es mínimamente mejorable ya que está sujeta a factores genéticos poco entrenables.</a:t>
            </a:r>
            <a:endParaRPr b="0" lang="es-PE" sz="2600" spc="-1" strike="noStrike">
              <a:latin typeface="Tahoma"/>
            </a:endParaRPr>
          </a:p>
        </p:txBody>
      </p:sp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360000" y="180360"/>
            <a:ext cx="1428480" cy="140940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5220000" y="1800000"/>
            <a:ext cx="4500000" cy="522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1800000" y="203400"/>
            <a:ext cx="7920000" cy="1518840"/>
          </a:xfrm>
          <a:prstGeom prst="rect">
            <a:avLst/>
          </a:prstGeom>
          <a:solidFill>
            <a:srgbClr val="4c4c4c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r"/>
            <a:r>
              <a:rPr b="1" lang="es-PE" sz="1600" spc="-1" strike="noStrike" u="sng">
                <a:solidFill>
                  <a:srgbClr val="ffffff"/>
                </a:solidFill>
                <a:uFillTx/>
                <a:latin typeface="Times New Roman"/>
              </a:rPr>
              <a:t>OA 03: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1" lang="es-PE" sz="16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504000" y="1806120"/>
            <a:ext cx="9216000" cy="539388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PE" sz="2600" spc="-1" strike="noStrike" u="sng">
                <a:highlight>
                  <a:srgbClr val="ffff00"/>
                </a:highlight>
                <a:uFillTx/>
                <a:latin typeface="Tahoma"/>
              </a:rPr>
              <a:t>4.- Flexibilidad:</a:t>
            </a:r>
            <a:r>
              <a:rPr b="0" lang="es-PE" sz="2600" spc="-1" strike="noStrike">
                <a:highlight>
                  <a:srgbClr val="ffff00"/>
                </a:highlight>
                <a:latin typeface="Tahoma"/>
              </a:rPr>
              <a:t> Corresponde a la capacidad que tienen nuestras extremidades y cuerpo en general de generar movimiento con la mayor amplitud y libertad posible. Está determinado por el tejido muscular, ligamentos, tendones y en menor incidencia la piel.</a:t>
            </a:r>
            <a:endParaRPr b="0" lang="es-PE" sz="2600" spc="-1" strike="noStrike">
              <a:latin typeface="Tahoma"/>
            </a:endParaRPr>
          </a:p>
        </p:txBody>
      </p:sp>
      <p:pic>
        <p:nvPicPr>
          <p:cNvPr id="80" name="" descr=""/>
          <p:cNvPicPr/>
          <p:nvPr/>
        </p:nvPicPr>
        <p:blipFill>
          <a:blip r:embed="rId1"/>
          <a:stretch/>
        </p:blipFill>
        <p:spPr>
          <a:xfrm>
            <a:off x="360000" y="180360"/>
            <a:ext cx="1428480" cy="1409400"/>
          </a:xfrm>
          <a:prstGeom prst="rect">
            <a:avLst/>
          </a:prstGeom>
          <a:ln>
            <a:noFill/>
          </a:ln>
        </p:spPr>
      </p:pic>
      <p:pic>
        <p:nvPicPr>
          <p:cNvPr id="81" name="" descr=""/>
          <p:cNvPicPr/>
          <p:nvPr/>
        </p:nvPicPr>
        <p:blipFill>
          <a:blip r:embed="rId2"/>
          <a:stretch/>
        </p:blipFill>
        <p:spPr>
          <a:xfrm>
            <a:off x="2340000" y="4140000"/>
            <a:ext cx="5940000" cy="288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800000" y="203400"/>
            <a:ext cx="7920000" cy="1518840"/>
          </a:xfrm>
          <a:prstGeom prst="rect">
            <a:avLst/>
          </a:prstGeom>
          <a:solidFill>
            <a:srgbClr val="4c4c4c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r"/>
            <a:r>
              <a:rPr b="1" lang="es-PE" sz="1600" spc="-1" strike="noStrike" u="sng">
                <a:solidFill>
                  <a:srgbClr val="ffffff"/>
                </a:solidFill>
                <a:uFillTx/>
                <a:latin typeface="Times New Roman"/>
              </a:rPr>
              <a:t>OA 03: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1" lang="es-PE" sz="16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504000" y="1800000"/>
            <a:ext cx="9216000" cy="539388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txBody>
          <a:bodyPr lIns="0" rIns="0" tIns="0" bIns="0">
            <a:noAutofit/>
          </a:bodyPr>
          <a:p>
            <a:pPr marL="432000" indent="-324000" algn="ctr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PE" sz="2600" spc="-1" strike="noStrike" u="sng">
                <a:uFillTx/>
                <a:latin typeface="Tahoma"/>
              </a:rPr>
              <a:t>Aplicación de conceptos</a:t>
            </a:r>
            <a:endParaRPr b="0" lang="es-PE" sz="2600" spc="-1" strike="noStrike">
              <a:latin typeface="Tahoma"/>
            </a:endParaRPr>
          </a:p>
          <a:p>
            <a:pPr marL="432000" indent="-324000" algn="just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600" spc="-1" strike="noStrike">
                <a:highlight>
                  <a:srgbClr val="ffff00"/>
                </a:highlight>
                <a:latin typeface="Tahoma"/>
              </a:rPr>
              <a:t>La preparación física de cualquier deportista tiene 2 etapas o fases, una general (cualidades físicas básicas) y otra especifica.</a:t>
            </a:r>
            <a:endParaRPr b="0" lang="es-PE" sz="2600" spc="-1" strike="noStrike">
              <a:latin typeface="Tahoma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PE" sz="2600" spc="-1" strike="noStrike">
              <a:latin typeface="Tahoma"/>
            </a:endParaRPr>
          </a:p>
          <a:p>
            <a:pPr marL="432000" indent="-324000" algn="just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600" spc="-1" strike="noStrike">
                <a:highlight>
                  <a:srgbClr val="ffff00"/>
                </a:highlight>
                <a:latin typeface="Tahoma"/>
              </a:rPr>
              <a:t>Si bien en algunos deportes predomina una de las 4 cualidades básicas nombradas, estás no están disociadas, si no todo lo contrario. Estás se encuentran interrelacionadas y es absolutamente necesario entrenar y desarrollar las 4, pues son el cimiento esencial de un deportista longevo y preparado físicamente.</a:t>
            </a:r>
            <a:endParaRPr b="0" lang="es-PE" sz="2600" spc="-1" strike="noStrike">
              <a:latin typeface="Tahoma"/>
            </a:endParaRPr>
          </a:p>
        </p:txBody>
      </p:sp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360000" y="180360"/>
            <a:ext cx="1428480" cy="140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1800000" y="203400"/>
            <a:ext cx="7920000" cy="1518840"/>
          </a:xfrm>
          <a:prstGeom prst="rect">
            <a:avLst/>
          </a:prstGeom>
          <a:solidFill>
            <a:srgbClr val="4c4c4c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r"/>
            <a:r>
              <a:rPr b="1" lang="es-PE" sz="1600" spc="-1" strike="noStrike" u="sng">
                <a:solidFill>
                  <a:srgbClr val="ffffff"/>
                </a:solidFill>
                <a:uFillTx/>
                <a:latin typeface="Times New Roman"/>
              </a:rPr>
              <a:t>OA 03: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1" lang="es-PE" sz="16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504000" y="1800000"/>
            <a:ext cx="9216000" cy="539388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txBody>
          <a:bodyPr lIns="0" rIns="0" tIns="0" bIns="0">
            <a:noAutofit/>
          </a:bodyPr>
          <a:p>
            <a:pPr marL="432000" indent="-324000" algn="just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600" spc="-1" strike="noStrike">
                <a:highlight>
                  <a:srgbClr val="ffff00"/>
                </a:highlight>
                <a:latin typeface="Tahoma"/>
              </a:rPr>
              <a:t>Por lo general la población suele buscar cumplir expectativas en los deportes más populares y de mayor difusión. No todos somos buenos para lo mismo, pero todos podemos ser buenos para algo. </a:t>
            </a:r>
            <a:endParaRPr b="0" lang="es-PE" sz="2600" spc="-1" strike="noStrike">
              <a:latin typeface="Tahoma"/>
            </a:endParaRPr>
          </a:p>
          <a:p>
            <a:pPr marL="432000" indent="-324000" algn="just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600" spc="-1" strike="noStrike">
                <a:highlight>
                  <a:srgbClr val="ffff00"/>
                </a:highlight>
                <a:latin typeface="Tahoma"/>
              </a:rPr>
              <a:t>Todos los deportes tienen condiciones que los hacen singulares y es muy probable que no nos adaptemos a algunas. Existen deportes individuales, en equipo, con rival directo (oposición) o sin oposición. Cada individuo sera capaz de adaptarse y desempeñarse de una forma diferente en cada deporte. Aquí radica la importancia de descubrir para qué somos buenos.</a:t>
            </a:r>
            <a:endParaRPr b="0" lang="es-PE" sz="2600" spc="-1" strike="noStrike">
              <a:latin typeface="Tahoma"/>
            </a:endParaRPr>
          </a:p>
        </p:txBody>
      </p:sp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360000" y="180360"/>
            <a:ext cx="1428480" cy="140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1800000" y="203400"/>
            <a:ext cx="7920000" cy="1518840"/>
          </a:xfrm>
          <a:prstGeom prst="rect">
            <a:avLst/>
          </a:prstGeom>
          <a:solidFill>
            <a:srgbClr val="4c4c4c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r"/>
            <a:r>
              <a:rPr b="1" lang="es-PE" sz="1600" spc="-1" strike="noStrike" u="sng">
                <a:solidFill>
                  <a:srgbClr val="ffffff"/>
                </a:solidFill>
                <a:uFillTx/>
                <a:latin typeface="Times New Roman"/>
              </a:rPr>
              <a:t>OA 03: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1" lang="es-PE" sz="16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504000" y="1800000"/>
            <a:ext cx="9216000" cy="539388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6000" spc="-1" strike="noStrike">
                <a:latin typeface="Tahoma"/>
              </a:rPr>
              <a:t>Fin.</a:t>
            </a:r>
            <a:endParaRPr b="0" lang="es-PE" sz="6000" spc="-1" strike="noStrike">
              <a:latin typeface="Tahoma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PE" sz="6000" spc="-1" strike="noStrike">
              <a:latin typeface="Tahoma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PE" sz="6000" spc="-1" strike="noStrike">
              <a:latin typeface="Tahoma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PE" sz="6000" spc="-1" strike="noStrike">
              <a:latin typeface="Tahoma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6000" spc="-1" strike="noStrike">
                <a:latin typeface="Tahoma"/>
              </a:rPr>
              <a:t>Muchas gracias.</a:t>
            </a:r>
            <a:endParaRPr b="0" lang="es-PE" sz="6000" spc="-1" strike="noStrike">
              <a:latin typeface="Tahoma"/>
            </a:endParaRPr>
          </a:p>
        </p:txBody>
      </p:sp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360000" y="180360"/>
            <a:ext cx="1428480" cy="140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180000" y="180000"/>
            <a:ext cx="9720000" cy="720000"/>
          </a:xfrm>
          <a:prstGeom prst="rect">
            <a:avLst/>
          </a:prstGeom>
          <a:solidFill>
            <a:srgbClr val="4c4c4c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r"/>
            <a:endParaRPr b="1" lang="es-PE" sz="2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504000" y="1260000"/>
            <a:ext cx="9071640" cy="43848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txBody>
          <a:bodyPr lIns="0" rIns="0" tIns="0" bIns="0">
            <a:noAutofit/>
          </a:bodyPr>
          <a:p>
            <a:endParaRPr b="0" lang="es-PE" sz="2600" spc="-1" strike="noStrike"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00000" y="203400"/>
            <a:ext cx="7920000" cy="1518840"/>
          </a:xfrm>
          <a:prstGeom prst="rect">
            <a:avLst/>
          </a:prstGeom>
          <a:solidFill>
            <a:srgbClr val="4c4c4c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r"/>
            <a:r>
              <a:rPr b="1" lang="es-PE" sz="1600" spc="-1" strike="noStrike" u="sng">
                <a:solidFill>
                  <a:srgbClr val="ffffff"/>
                </a:solidFill>
                <a:uFillTx/>
                <a:latin typeface="Times New Roman"/>
              </a:rPr>
              <a:t>OA 03: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1" lang="es-PE" sz="16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504000" y="1440000"/>
            <a:ext cx="9216000" cy="645624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txBody>
          <a:bodyPr lIns="0" rIns="0" tIns="0" bIns="0">
            <a:noAutofit/>
          </a:bodyPr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600" spc="-1" strike="noStrike">
                <a:highlight>
                  <a:srgbClr val="ffff00"/>
                </a:highlight>
                <a:latin typeface="Times New Roman"/>
              </a:rPr>
              <a:t>Consejos para ti:</a:t>
            </a:r>
            <a:endParaRPr b="0" lang="es-PE" sz="2600" spc="-1" strike="noStrike">
              <a:latin typeface="Tahoma"/>
            </a:endParaRPr>
          </a:p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PE" sz="2600" spc="-1" strike="noStrike">
              <a:latin typeface="Tahoma"/>
            </a:endParaRPr>
          </a:p>
          <a:p>
            <a:pPr marL="432000" indent="-324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Organiza un espacio del hogar</a:t>
            </a:r>
            <a:endParaRPr b="0" lang="es-PE" sz="2800" spc="-1" strike="noStrike">
              <a:latin typeface="Tahoma"/>
            </a:endParaRPr>
          </a:p>
          <a:p>
            <a:pPr marL="432000" indent="-324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para </a:t>
            </a:r>
            <a:r>
              <a:rPr b="1" lang="es-PE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trabajar sin distraerte.</a:t>
            </a:r>
            <a:endParaRPr b="0" lang="es-PE" sz="2800" spc="-1" strike="noStrike">
              <a:latin typeface="Tahoma"/>
            </a:endParaRPr>
          </a:p>
          <a:p>
            <a:pPr marL="432000" indent="-324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PE" sz="2800" spc="-1" strike="noStrike">
              <a:latin typeface="Tahoma"/>
            </a:endParaRPr>
          </a:p>
          <a:p>
            <a:pPr marL="432000" indent="-324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Antes de comenzar a trabajar </a:t>
            </a:r>
            <a:endParaRPr b="0" lang="es-PE" sz="2800" spc="-1" strike="noStrike">
              <a:latin typeface="Tahoma"/>
            </a:endParaRPr>
          </a:p>
          <a:p>
            <a:pPr marL="432000" indent="-32400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asegúrate de lavar tus manos</a:t>
            </a:r>
            <a:endParaRPr b="0" lang="es-PE" sz="2800" spc="-1" strike="noStrike">
              <a:latin typeface="Tahoma"/>
            </a:endParaRPr>
          </a:p>
          <a:p>
            <a:pPr marL="432000" indent="-32400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y de tener todo lo necesario</a:t>
            </a:r>
            <a:r>
              <a:rPr b="1" lang="es-PE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: </a:t>
            </a:r>
            <a:endParaRPr b="0" lang="es-PE" sz="2800" spc="-1" strike="noStrike">
              <a:latin typeface="Tahoma"/>
            </a:endParaRPr>
          </a:p>
          <a:p>
            <a:pPr marL="432000" indent="-32400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PE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libros, cuadernos, lápices, </a:t>
            </a:r>
            <a:endParaRPr b="0" lang="es-PE" sz="2800" spc="-1" strike="noStrike">
              <a:latin typeface="Tahoma"/>
            </a:endParaRPr>
          </a:p>
          <a:p>
            <a:pPr marL="432000" indent="-32400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PE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goma, etc.   </a:t>
            </a:r>
            <a:endParaRPr b="0" lang="es-PE" sz="2800" spc="-1" strike="noStrike">
              <a:latin typeface="Tahoma"/>
            </a:endParaRPr>
          </a:p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Lo ideal es realizar tu actividad </a:t>
            </a:r>
            <a:endParaRPr b="0" lang="es-PE" sz="2800" spc="-1" strike="noStrike">
              <a:latin typeface="Tahoma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sentado y apoyado en una mesa.</a:t>
            </a:r>
            <a:endParaRPr b="0" lang="es-PE" sz="2800" spc="-1" strike="noStrike">
              <a:latin typeface="Tahoma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Valor del mes: TOLERANCIA</a:t>
            </a:r>
            <a:endParaRPr b="0" lang="es-PE" sz="2800" spc="-1" strike="noStrike">
              <a:latin typeface="Tahoma"/>
            </a:endParaRPr>
          </a:p>
        </p:txBody>
      </p:sp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360000" y="180360"/>
            <a:ext cx="1428480" cy="140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1800000" y="203400"/>
            <a:ext cx="7920000" cy="1518840"/>
          </a:xfrm>
          <a:prstGeom prst="rect">
            <a:avLst/>
          </a:prstGeom>
          <a:solidFill>
            <a:srgbClr val="4c4c4c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r"/>
            <a:r>
              <a:rPr b="1" lang="es-PE" sz="1600" spc="-1" strike="noStrike" u="sng">
                <a:solidFill>
                  <a:srgbClr val="ffffff"/>
                </a:solidFill>
                <a:uFillTx/>
                <a:latin typeface="Times New Roman"/>
              </a:rPr>
              <a:t>OA 03: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1" lang="es-PE" sz="16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324000" y="1620000"/>
            <a:ext cx="9216000" cy="539388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txBody>
          <a:bodyPr lIns="0" rIns="0" tIns="0" bIns="0">
            <a:noAutofit/>
          </a:bodyPr>
          <a:p>
            <a:pPr marL="432000" indent="-324000" algn="ctr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800" spc="-1" strike="noStrike">
                <a:solidFill>
                  <a:srgbClr val="ff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Reglas de cada clase</a:t>
            </a:r>
            <a:endParaRPr b="0" lang="es-PE" sz="2800" spc="-1" strike="noStrike">
              <a:latin typeface="Tahoma"/>
            </a:endParaRPr>
          </a:p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Mantener micrófonos apagados.</a:t>
            </a:r>
            <a:endParaRPr b="0" lang="es-PE" sz="2800" spc="-1" strike="noStrike">
              <a:latin typeface="Tahoma"/>
            </a:endParaRPr>
          </a:p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Mantener camaras encendidas o foto de perfil propia.</a:t>
            </a:r>
            <a:endParaRPr b="0" lang="es-PE" sz="2800" spc="-1" strike="noStrike">
              <a:latin typeface="Tahoma"/>
            </a:endParaRPr>
          </a:p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Si tienes problemas de conexión apaga tu cámara pero permanece en la clase.</a:t>
            </a:r>
            <a:endParaRPr b="0" lang="es-PE" sz="2800" spc="-1" strike="noStrike">
              <a:latin typeface="Tahoma"/>
            </a:endParaRPr>
          </a:p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Pedir la palabra o preguntas y dudas a través del chat.</a:t>
            </a:r>
            <a:endParaRPr b="0" lang="es-PE" sz="2800" spc="-1" strike="noStrike">
              <a:latin typeface="Tahoma"/>
            </a:endParaRPr>
          </a:p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En el chat se hablan temas que </a:t>
            </a:r>
            <a:r>
              <a:rPr b="1" lang="es-PE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EXCLUSIVAMENTE</a:t>
            </a:r>
            <a:r>
              <a:rPr b="0" lang="es-PE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 aludan a la clase o asignatura.</a:t>
            </a:r>
            <a:endParaRPr b="0" lang="es-PE" sz="2800" spc="-1" strike="noStrike">
              <a:latin typeface="Tahoma"/>
            </a:endParaRPr>
          </a:p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La clase tiene una duración máxima de una hora.</a:t>
            </a:r>
            <a:endParaRPr b="0" lang="es-PE" sz="2800" spc="-1" strike="noStrike">
              <a:latin typeface="Tahoma"/>
            </a:endParaRPr>
          </a:p>
        </p:txBody>
      </p:sp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360000" y="180360"/>
            <a:ext cx="1428480" cy="140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1800000" y="203400"/>
            <a:ext cx="7920000" cy="1518840"/>
          </a:xfrm>
          <a:prstGeom prst="rect">
            <a:avLst/>
          </a:prstGeom>
          <a:solidFill>
            <a:srgbClr val="4c4c4c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r"/>
            <a:r>
              <a:rPr b="1" lang="es-PE" sz="1600" spc="-1" strike="noStrike" u="sng">
                <a:solidFill>
                  <a:srgbClr val="ffffff"/>
                </a:solidFill>
                <a:uFillTx/>
                <a:latin typeface="Times New Roman"/>
              </a:rPr>
              <a:t>OA 03: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1" lang="es-PE" sz="16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0" name="TextShape 2"/>
          <p:cNvSpPr txBox="1"/>
          <p:nvPr/>
        </p:nvSpPr>
        <p:spPr>
          <a:xfrm>
            <a:off x="504000" y="1800000"/>
            <a:ext cx="9216000" cy="539388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txBody>
          <a:bodyPr lIns="0" rIns="0" tIns="0" bIns="0">
            <a:noAutofit/>
          </a:bodyPr>
          <a:p>
            <a:pPr marL="432000" indent="-324000" algn="ctr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PE" sz="2600" spc="-1" strike="noStrike">
              <a:latin typeface="Tahoma"/>
            </a:endParaRPr>
          </a:p>
          <a:p>
            <a:pPr marL="432000" indent="-324000" algn="ctr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PE" sz="2600" spc="-1" strike="noStrike">
              <a:latin typeface="Tahoma"/>
            </a:endParaRPr>
          </a:p>
          <a:p>
            <a:pPr marL="432000" indent="-324000" algn="ctr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4000" spc="-1" strike="noStrike">
                <a:highlight>
                  <a:srgbClr val="ff0000"/>
                </a:highlight>
                <a:latin typeface="Tahoma"/>
              </a:rPr>
              <a:t>¿Que es ejercitarse? ¿es realizar ejercicio lo mismo que deporte?</a:t>
            </a:r>
            <a:endParaRPr b="0" lang="es-PE" sz="4000" spc="-1" strike="noStrike">
              <a:latin typeface="Tahoma"/>
            </a:endParaRPr>
          </a:p>
          <a:p>
            <a:pPr marL="432000" indent="-324000" algn="ctr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PE" sz="4000" spc="-1" strike="noStrike">
              <a:latin typeface="Tahoma"/>
            </a:endParaRPr>
          </a:p>
        </p:txBody>
      </p:sp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360000" y="180360"/>
            <a:ext cx="1428480" cy="140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1620000" y="281160"/>
            <a:ext cx="8100000" cy="1518840"/>
          </a:xfrm>
          <a:prstGeom prst="rect">
            <a:avLst/>
          </a:prstGeom>
          <a:solidFill>
            <a:srgbClr val="4c4c4c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r"/>
            <a:r>
              <a:rPr b="1" lang="es-PE" sz="1600" spc="-1" strike="noStrike" u="sng">
                <a:solidFill>
                  <a:srgbClr val="ffffff"/>
                </a:solidFill>
                <a:uFillTx/>
                <a:latin typeface="Times New Roman"/>
              </a:rPr>
              <a:t>OA 03: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1" lang="es-PE" sz="16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3" name="TextShape 2"/>
          <p:cNvSpPr txBox="1"/>
          <p:nvPr/>
        </p:nvSpPr>
        <p:spPr>
          <a:xfrm>
            <a:off x="433080" y="1800000"/>
            <a:ext cx="9286920" cy="55800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txBody>
          <a:bodyPr lIns="0" rIns="0" tIns="0" bIns="0">
            <a:noAutofit/>
          </a:bodyPr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PE" sz="2600" spc="-1" strike="noStrike">
              <a:latin typeface="Tahoma"/>
            </a:endParaRPr>
          </a:p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Deporte</a:t>
            </a:r>
            <a:endParaRPr b="0" lang="es-PE" sz="2800" spc="-1" strike="noStrike">
              <a:latin typeface="Tahoma"/>
            </a:endParaRPr>
          </a:p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PE" sz="2800" spc="-1" strike="noStrike">
              <a:latin typeface="Tahoma"/>
            </a:endParaRPr>
          </a:p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PE" sz="2800" spc="-1" strike="noStrike">
              <a:latin typeface="Tahoma"/>
            </a:endParaRPr>
          </a:p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PE" sz="2800" spc="-1" strike="noStrike">
              <a:latin typeface="Tahoma"/>
            </a:endParaRPr>
          </a:p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Ejercicio</a:t>
            </a:r>
            <a:endParaRPr b="0" lang="es-PE" sz="2800" spc="-1" strike="noStrike">
              <a:latin typeface="Tahoma"/>
            </a:endParaRPr>
          </a:p>
        </p:txBody>
      </p:sp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540000" y="360000"/>
            <a:ext cx="1119240" cy="1104120"/>
          </a:xfrm>
          <a:prstGeom prst="rect">
            <a:avLst/>
          </a:prstGeom>
          <a:ln>
            <a:noFill/>
          </a:ln>
        </p:spPr>
      </p:pic>
      <p:pic>
        <p:nvPicPr>
          <p:cNvPr id="55" name="" descr=""/>
          <p:cNvPicPr/>
          <p:nvPr/>
        </p:nvPicPr>
        <p:blipFill>
          <a:blip r:embed="rId2"/>
          <a:stretch/>
        </p:blipFill>
        <p:spPr>
          <a:xfrm>
            <a:off x="5751000" y="1800000"/>
            <a:ext cx="3969000" cy="2520000"/>
          </a:xfrm>
          <a:prstGeom prst="rect">
            <a:avLst/>
          </a:prstGeom>
          <a:ln>
            <a:noFill/>
          </a:ln>
        </p:spPr>
      </p:pic>
      <p:pic>
        <p:nvPicPr>
          <p:cNvPr id="56" name="" descr=""/>
          <p:cNvPicPr/>
          <p:nvPr/>
        </p:nvPicPr>
        <p:blipFill>
          <a:blip r:embed="rId3"/>
          <a:stretch/>
        </p:blipFill>
        <p:spPr>
          <a:xfrm>
            <a:off x="5760000" y="4341600"/>
            <a:ext cx="3969000" cy="2678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1800000" y="203400"/>
            <a:ext cx="7920000" cy="1518840"/>
          </a:xfrm>
          <a:prstGeom prst="rect">
            <a:avLst/>
          </a:prstGeom>
          <a:solidFill>
            <a:srgbClr val="4c4c4c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r"/>
            <a:r>
              <a:rPr b="1" lang="es-PE" sz="1600" spc="-1" strike="noStrike" u="sng">
                <a:solidFill>
                  <a:srgbClr val="ffffff"/>
                </a:solidFill>
                <a:uFillTx/>
                <a:latin typeface="Times New Roman"/>
              </a:rPr>
              <a:t>OA 03: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1" lang="es-PE" sz="16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8" name="TextShape 2"/>
          <p:cNvSpPr txBox="1"/>
          <p:nvPr/>
        </p:nvSpPr>
        <p:spPr>
          <a:xfrm>
            <a:off x="540000" y="1800000"/>
            <a:ext cx="9216000" cy="539388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600" spc="-1" strike="noStrike">
                <a:solidFill>
                  <a:srgbClr val="c9211e"/>
                </a:solidFill>
                <a:highlight>
                  <a:srgbClr val="ffff00"/>
                </a:highlight>
                <a:latin typeface="Tahoma"/>
              </a:rPr>
              <a:t>Ejercicio físico:</a:t>
            </a:r>
            <a:r>
              <a:rPr b="0" lang="es-PE" sz="2600" spc="-1" strike="noStrike">
                <a:highlight>
                  <a:srgbClr val="ffff00"/>
                </a:highlight>
                <a:latin typeface="Tahoma"/>
              </a:rPr>
              <a:t> Es una actividad estructurada, cuya periodización y planificación permite mejoras en nuestras </a:t>
            </a:r>
            <a:r>
              <a:rPr b="0" lang="es-PE" sz="2600" spc="-1" strike="noStrike" u="sng">
                <a:highlight>
                  <a:srgbClr val="ffff00"/>
                </a:highlight>
                <a:uFillTx/>
                <a:latin typeface="Tahoma"/>
              </a:rPr>
              <a:t>cualidades físicas básicas</a:t>
            </a:r>
            <a:r>
              <a:rPr b="0" lang="es-PE" sz="2600" spc="-1" strike="noStrike">
                <a:highlight>
                  <a:srgbClr val="ffff00"/>
                </a:highlight>
                <a:latin typeface="Tahoma"/>
              </a:rPr>
              <a:t> y especificas, así como en nuestro rendimiento físico.</a:t>
            </a:r>
            <a:endParaRPr b="0" lang="es-PE" sz="2600" spc="-1" strike="noStrike">
              <a:latin typeface="Tahoma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PE" sz="2600" spc="-1" strike="noStrike">
              <a:latin typeface="Tahoma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600" spc="-1" strike="noStrike">
                <a:solidFill>
                  <a:srgbClr val="c9211e"/>
                </a:solidFill>
                <a:highlight>
                  <a:srgbClr val="ff860d"/>
                </a:highlight>
                <a:latin typeface="Tahoma"/>
              </a:rPr>
              <a:t>Deporte: Es una actividad que contiene reglas para supervis</a:t>
            </a:r>
            <a:r>
              <a:rPr b="0" lang="es-PE" sz="2600" spc="-1" strike="noStrike">
                <a:highlight>
                  <a:srgbClr val="ff860d"/>
                </a:highlight>
                <a:latin typeface="Tahoma"/>
              </a:rPr>
              <a:t>ar el correcto resultado final, normalmente tiene carácter competitivo y puede ser en equipos o individual, con oposición y sin oposición</a:t>
            </a:r>
            <a:endParaRPr b="0" lang="es-PE" sz="2600" spc="-1" strike="noStrike">
              <a:latin typeface="Tahoma"/>
            </a:endParaRPr>
          </a:p>
        </p:txBody>
      </p:sp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360000" y="180360"/>
            <a:ext cx="1428480" cy="140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1800000" y="203400"/>
            <a:ext cx="7920000" cy="1518840"/>
          </a:xfrm>
          <a:prstGeom prst="rect">
            <a:avLst/>
          </a:prstGeom>
          <a:solidFill>
            <a:srgbClr val="4c4c4c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r"/>
            <a:r>
              <a:rPr b="1" lang="es-PE" sz="1600" spc="-1" strike="noStrike" u="sng">
                <a:solidFill>
                  <a:srgbClr val="ffffff"/>
                </a:solidFill>
                <a:uFillTx/>
                <a:latin typeface="Times New Roman"/>
              </a:rPr>
              <a:t>OA 03: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1" lang="es-PE" sz="16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61" name="TextShape 2"/>
          <p:cNvSpPr txBox="1"/>
          <p:nvPr/>
        </p:nvSpPr>
        <p:spPr>
          <a:xfrm>
            <a:off x="504000" y="1800000"/>
            <a:ext cx="9216000" cy="539388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PE" sz="4000" spc="-1" strike="noStrike">
                <a:latin typeface="Times New Roman"/>
              </a:rPr>
              <a:t>Cualidades físicas básicas</a:t>
            </a:r>
            <a:endParaRPr b="0" lang="es-PE" sz="4000" spc="-1" strike="noStrike">
              <a:latin typeface="Tahoma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PE" sz="4000" spc="-1" strike="noStrike">
              <a:latin typeface="Tahoma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PE" sz="2600" spc="-1" strike="noStrike">
                <a:solidFill>
                  <a:srgbClr val="bbe33d"/>
                </a:solidFill>
                <a:latin typeface="Tahoma"/>
              </a:rPr>
              <a:t>¿Qué es?</a:t>
            </a:r>
            <a:endParaRPr b="0" lang="es-PE" sz="2600" spc="-1" strike="noStrike">
              <a:latin typeface="Tahoma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PE" sz="2600" spc="-1" strike="noStrike">
                <a:solidFill>
                  <a:srgbClr val="bbe33d"/>
                </a:solidFill>
                <a:latin typeface="Tahoma"/>
              </a:rPr>
              <a:t>¿Para que sirven y en que situaciones se aplican en la practica?</a:t>
            </a:r>
            <a:endParaRPr b="0" lang="es-PE" sz="2600" spc="-1" strike="noStrike">
              <a:latin typeface="Tahoma"/>
            </a:endParaRPr>
          </a:p>
        </p:txBody>
      </p:sp>
      <p:pic>
        <p:nvPicPr>
          <p:cNvPr id="62" name="" descr=""/>
          <p:cNvPicPr/>
          <p:nvPr/>
        </p:nvPicPr>
        <p:blipFill>
          <a:blip r:embed="rId1"/>
          <a:stretch/>
        </p:blipFill>
        <p:spPr>
          <a:xfrm>
            <a:off x="360000" y="180360"/>
            <a:ext cx="1428480" cy="140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Shape 1"/>
          <p:cNvSpPr txBox="1"/>
          <p:nvPr/>
        </p:nvSpPr>
        <p:spPr>
          <a:xfrm>
            <a:off x="1800000" y="203400"/>
            <a:ext cx="7920000" cy="1518840"/>
          </a:xfrm>
          <a:prstGeom prst="rect">
            <a:avLst/>
          </a:prstGeom>
          <a:solidFill>
            <a:srgbClr val="4c4c4c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r"/>
            <a:r>
              <a:rPr b="1" lang="es-PE" sz="1600" spc="-1" strike="noStrike" u="sng">
                <a:solidFill>
                  <a:srgbClr val="ffffff"/>
                </a:solidFill>
                <a:uFillTx/>
                <a:latin typeface="Times New Roman"/>
              </a:rPr>
              <a:t>OA 03: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1" lang="es-PE" sz="16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64" name="TextShape 2"/>
          <p:cNvSpPr txBox="1"/>
          <p:nvPr/>
        </p:nvSpPr>
        <p:spPr>
          <a:xfrm>
            <a:off x="504000" y="1800000"/>
            <a:ext cx="9216000" cy="539388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txBody>
          <a:bodyPr lIns="0" rIns="0" tIns="0" bIns="0">
            <a:noAutofit/>
          </a:bodyPr>
          <a:p>
            <a:pPr marL="432000" indent="-324000" algn="just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PE" sz="2600" spc="-1" strike="noStrike">
                <a:highlight>
                  <a:srgbClr val="ffd428"/>
                </a:highlight>
                <a:latin typeface="Tahoma"/>
              </a:rPr>
              <a:t>Las </a:t>
            </a:r>
            <a:r>
              <a:rPr b="1" lang="es-PE" sz="2600" spc="-1" strike="noStrike" u="sng">
                <a:highlight>
                  <a:srgbClr val="ffd428"/>
                </a:highlight>
                <a:uFillTx/>
                <a:latin typeface="Tahoma"/>
              </a:rPr>
              <a:t>cualidades físicas básicas</a:t>
            </a:r>
            <a:r>
              <a:rPr b="1" lang="es-PE" sz="2600" spc="-1" strike="noStrike">
                <a:highlight>
                  <a:srgbClr val="ffd428"/>
                </a:highlight>
                <a:latin typeface="Tahoma"/>
              </a:rPr>
              <a:t> son un conjunto de capacidades propias del ser humano. Estas cualidades son la base general de todos los deportes, actividades físicas y entrenamientos y son:</a:t>
            </a:r>
            <a:endParaRPr b="0" lang="es-PE" sz="2600" spc="-1" strike="noStrike">
              <a:latin typeface="Tahoma"/>
            </a:endParaRPr>
          </a:p>
          <a:p>
            <a:pPr marL="432000" indent="-324000" algn="just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PE" sz="2600" spc="-1" strike="noStrike">
                <a:highlight>
                  <a:srgbClr val="ffd428"/>
                </a:highlight>
                <a:latin typeface="Tahoma"/>
              </a:rPr>
              <a:t>1.- Fuerza</a:t>
            </a:r>
            <a:endParaRPr b="0" lang="es-PE" sz="2600" spc="-1" strike="noStrike">
              <a:latin typeface="Tahoma"/>
            </a:endParaRPr>
          </a:p>
          <a:p>
            <a:pPr marL="432000" indent="-324000" algn="just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PE" sz="2600" spc="-1" strike="noStrike">
                <a:highlight>
                  <a:srgbClr val="ffd428"/>
                </a:highlight>
                <a:latin typeface="Tahoma"/>
              </a:rPr>
              <a:t>2.- Resistencia</a:t>
            </a:r>
            <a:endParaRPr b="0" lang="es-PE" sz="2600" spc="-1" strike="noStrike">
              <a:latin typeface="Tahoma"/>
            </a:endParaRPr>
          </a:p>
          <a:p>
            <a:pPr marL="432000" indent="-324000" algn="just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PE" sz="2600" spc="-1" strike="noStrike">
                <a:highlight>
                  <a:srgbClr val="ffd428"/>
                </a:highlight>
                <a:latin typeface="Tahoma"/>
              </a:rPr>
              <a:t>3.- Velocidad</a:t>
            </a:r>
            <a:endParaRPr b="0" lang="es-PE" sz="2600" spc="-1" strike="noStrike">
              <a:latin typeface="Tahoma"/>
            </a:endParaRPr>
          </a:p>
          <a:p>
            <a:pPr marL="432000" indent="-324000" algn="just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PE" sz="2600" spc="-1" strike="noStrike">
                <a:highlight>
                  <a:srgbClr val="ffd428"/>
                </a:highlight>
                <a:latin typeface="Tahoma"/>
              </a:rPr>
              <a:t>4.- Flexibilidad</a:t>
            </a:r>
            <a:endParaRPr b="0" lang="es-PE" sz="2600" spc="-1" strike="noStrike">
              <a:latin typeface="Tahoma"/>
            </a:endParaRPr>
          </a:p>
        </p:txBody>
      </p:sp>
      <p:pic>
        <p:nvPicPr>
          <p:cNvPr id="65" name="" descr=""/>
          <p:cNvPicPr/>
          <p:nvPr/>
        </p:nvPicPr>
        <p:blipFill>
          <a:blip r:embed="rId1"/>
          <a:stretch/>
        </p:blipFill>
        <p:spPr>
          <a:xfrm>
            <a:off x="360000" y="180360"/>
            <a:ext cx="1428480" cy="140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1800000" y="203400"/>
            <a:ext cx="7920000" cy="1518840"/>
          </a:xfrm>
          <a:prstGeom prst="rect">
            <a:avLst/>
          </a:prstGeom>
          <a:solidFill>
            <a:srgbClr val="4c4c4c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r"/>
            <a:r>
              <a:rPr b="1" lang="es-PE" sz="1600" spc="-1" strike="noStrike" u="sng">
                <a:solidFill>
                  <a:srgbClr val="ffffff"/>
                </a:solidFill>
                <a:uFillTx/>
                <a:latin typeface="Times New Roman"/>
              </a:rPr>
              <a:t>OA 03: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1" lang="es-PE" sz="16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67" name="TextShape 2"/>
          <p:cNvSpPr txBox="1"/>
          <p:nvPr/>
        </p:nvSpPr>
        <p:spPr>
          <a:xfrm>
            <a:off x="504000" y="1800000"/>
            <a:ext cx="9216000" cy="539388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PE" sz="2600" spc="-1" strike="noStrike" u="sng">
                <a:solidFill>
                  <a:srgbClr val="000000"/>
                </a:solidFill>
                <a:highlight>
                  <a:srgbClr val="ffff00"/>
                </a:highlight>
                <a:uFillTx/>
                <a:latin typeface="Tahoma"/>
              </a:rPr>
              <a:t>1.- Fuerza:</a:t>
            </a:r>
            <a:r>
              <a:rPr b="1" lang="es-PE" sz="2600" spc="-1" strike="noStrike">
                <a:highlight>
                  <a:srgbClr val="ffff00"/>
                </a:highlight>
                <a:latin typeface="Tahoma"/>
              </a:rPr>
              <a:t> Es la capacidad del cuerpo humano de desplazar, empujar, levantar y tirar un cuerpo o vencer una resistencia a través de la contracción muscular.</a:t>
            </a:r>
            <a:endParaRPr b="0" lang="es-PE" sz="2600" spc="-1" strike="noStrike">
              <a:latin typeface="Tahoma"/>
            </a:endParaRPr>
          </a:p>
        </p:txBody>
      </p:sp>
      <p:pic>
        <p:nvPicPr>
          <p:cNvPr id="68" name="" descr=""/>
          <p:cNvPicPr/>
          <p:nvPr/>
        </p:nvPicPr>
        <p:blipFill>
          <a:blip r:embed="rId1"/>
          <a:stretch/>
        </p:blipFill>
        <p:spPr>
          <a:xfrm>
            <a:off x="360000" y="180360"/>
            <a:ext cx="1428480" cy="1409400"/>
          </a:xfrm>
          <a:prstGeom prst="rect">
            <a:avLst/>
          </a:prstGeom>
          <a:ln>
            <a:noFill/>
          </a:ln>
        </p:spPr>
      </p:pic>
      <p:pic>
        <p:nvPicPr>
          <p:cNvPr id="69" name="" descr=""/>
          <p:cNvPicPr/>
          <p:nvPr/>
        </p:nvPicPr>
        <p:blipFill>
          <a:blip r:embed="rId2"/>
          <a:stretch/>
        </p:blipFill>
        <p:spPr>
          <a:xfrm>
            <a:off x="1800000" y="3420000"/>
            <a:ext cx="6480000" cy="3431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Application>LibreOffice/6.3.5.2$Linux_X86_64 LibreOffice_project/30$Build-2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2020-07-30T10:19:57Z</dcterms:created>
  <dc:creator/>
  <dc:description>A theme with title align to right and dark gray background</dc:description>
  <cp:keywords>Dark gray</cp:keywords>
  <dc:language>es-CL</dc:language>
  <cp:lastModifiedBy/>
  <dcterms:modified xsi:type="dcterms:W3CDTF">2020-07-31T13:52:27Z</dcterms:modified>
  <cp:revision>6</cp:revision>
  <dc:subject>crawls</dc:subject>
  <dc:title>DarkGray Crawls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">
    <vt:lpwstr>CC-BY-SA (http://creativecommons.org/licenses/by-sa/3.0/)</vt:lpwstr>
  </property>
</Properties>
</file>